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5" r:id="rId2"/>
    <p:sldId id="277" r:id="rId3"/>
    <p:sldId id="294" r:id="rId4"/>
    <p:sldId id="318" r:id="rId5"/>
    <p:sldId id="286" r:id="rId6"/>
    <p:sldId id="321" r:id="rId7"/>
    <p:sldId id="274" r:id="rId8"/>
    <p:sldId id="324" r:id="rId9"/>
    <p:sldId id="325" r:id="rId10"/>
    <p:sldId id="314" r:id="rId11"/>
    <p:sldId id="326" r:id="rId12"/>
  </p:sldIdLst>
  <p:sldSz cx="9144000" cy="6858000" type="screen4x3"/>
  <p:notesSz cx="9939338" cy="143684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00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075" autoAdjust="0"/>
  </p:normalViewPr>
  <p:slideViewPr>
    <p:cSldViewPr>
      <p:cViewPr varScale="1">
        <p:scale>
          <a:sx n="81" d="100"/>
          <a:sy n="81" d="100"/>
        </p:scale>
        <p:origin x="-100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7742" cy="718309"/>
          </a:xfrm>
          <a:prstGeom prst="rect">
            <a:avLst/>
          </a:prstGeom>
        </p:spPr>
        <p:txBody>
          <a:bodyPr vert="horz" lIns="132715" tIns="66358" rIns="132715" bIns="66358" rtlCol="0"/>
          <a:lstStyle>
            <a:lvl1pPr algn="l">
              <a:defRPr sz="17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629279" y="0"/>
            <a:ext cx="4307742" cy="718309"/>
          </a:xfrm>
          <a:prstGeom prst="rect">
            <a:avLst/>
          </a:prstGeom>
        </p:spPr>
        <p:txBody>
          <a:bodyPr vert="horz" lIns="132715" tIns="66358" rIns="132715" bIns="66358" rtlCol="0"/>
          <a:lstStyle>
            <a:lvl1pPr algn="r">
              <a:defRPr sz="1700"/>
            </a:lvl1pPr>
          </a:lstStyle>
          <a:p>
            <a:fld id="{DC9931E8-FAAA-4402-9004-54EF4CD23DDD}" type="datetimeFigureOut">
              <a:rPr kumimoji="1" lang="ja-JP" altLang="en-US" smtClean="0"/>
              <a:pPr/>
              <a:t>2011/8/2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379538" y="1077913"/>
            <a:ext cx="7181850" cy="5386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5" tIns="66358" rIns="132715" bIns="66358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94632" y="6825077"/>
            <a:ext cx="7950078" cy="6464776"/>
          </a:xfrm>
          <a:prstGeom prst="rect">
            <a:avLst/>
          </a:prstGeom>
        </p:spPr>
        <p:txBody>
          <a:bodyPr vert="horz" lIns="132715" tIns="66358" rIns="132715" bIns="66358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13647860"/>
            <a:ext cx="4307742" cy="718308"/>
          </a:xfrm>
          <a:prstGeom prst="rect">
            <a:avLst/>
          </a:prstGeom>
        </p:spPr>
        <p:txBody>
          <a:bodyPr vert="horz" lIns="132715" tIns="66358" rIns="132715" bIns="66358" rtlCol="0" anchor="b"/>
          <a:lstStyle>
            <a:lvl1pPr algn="l">
              <a:defRPr sz="17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629279" y="13647860"/>
            <a:ext cx="4307742" cy="718308"/>
          </a:xfrm>
          <a:prstGeom prst="rect">
            <a:avLst/>
          </a:prstGeom>
        </p:spPr>
        <p:txBody>
          <a:bodyPr vert="horz" lIns="132715" tIns="66358" rIns="132715" bIns="66358" rtlCol="0" anchor="b"/>
          <a:lstStyle>
            <a:lvl1pPr algn="r">
              <a:defRPr sz="1700"/>
            </a:lvl1pPr>
          </a:lstStyle>
          <a:p>
            <a:fld id="{2BA1BD90-267A-4502-9D21-BDA28270005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gi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7" Type="http://schemas.openxmlformats.org/officeDocument/2006/relationships/image" Target="../media/image29.tiff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tiff"/><Relationship Id="rId5" Type="http://schemas.openxmlformats.org/officeDocument/2006/relationships/image" Target="../media/image27.tiff"/><Relationship Id="rId4" Type="http://schemas.openxmlformats.org/officeDocument/2006/relationships/image" Target="../media/image2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357158" y="980728"/>
            <a:ext cx="8286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dirty="0" smtClean="0">
                <a:solidFill>
                  <a:srgbClr val="0070C0"/>
                </a:solidFill>
              </a:rPr>
              <a:t>Advancement of High Gradient Study at 100MV/m Range</a:t>
            </a:r>
            <a:endParaRPr kumimoji="1" lang="ja-JP" altLang="en-US" sz="4000" dirty="0">
              <a:solidFill>
                <a:srgbClr val="0070C0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71538" y="4214818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 smtClean="0"/>
              <a:t>肥後寿泰</a:t>
            </a:r>
            <a:r>
              <a:rPr lang="en-US" altLang="ja-JP" sz="2400" dirty="0" smtClean="0"/>
              <a:t>,</a:t>
            </a:r>
            <a:r>
              <a:rPr lang="ja-JP" altLang="en-US" sz="2400" dirty="0" smtClean="0"/>
              <a:t>松本修二、横山和枝、福田茂樹</a:t>
            </a:r>
            <a:r>
              <a:rPr lang="en-US" altLang="ja-JP" sz="2400" dirty="0" smtClean="0"/>
              <a:t>, </a:t>
            </a:r>
          </a:p>
          <a:p>
            <a:pPr algn="ctr"/>
            <a:r>
              <a:rPr lang="ja-JP" altLang="en-US" sz="2400" dirty="0" smtClean="0"/>
              <a:t>東保男</a:t>
            </a:r>
            <a:r>
              <a:rPr lang="en-US" altLang="ja-JP" sz="2400" dirty="0" smtClean="0"/>
              <a:t>, </a:t>
            </a:r>
            <a:r>
              <a:rPr lang="ja-JP" altLang="en-US" sz="2400" dirty="0" smtClean="0"/>
              <a:t>高富俊和、上野健治</a:t>
            </a:r>
            <a:endParaRPr lang="en-US" altLang="ja-JP" sz="2400" dirty="0" smtClean="0"/>
          </a:p>
          <a:p>
            <a:pPr algn="ctr"/>
            <a:r>
              <a:rPr lang="en-US" altLang="ja-JP" sz="2400" dirty="0" smtClean="0"/>
              <a:t>KEK</a:t>
            </a: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285852" y="2500306"/>
            <a:ext cx="6500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0070C0"/>
                </a:solidFill>
              </a:rPr>
              <a:t>100MV/m</a:t>
            </a:r>
            <a:r>
              <a:rPr lang="ja-JP" altLang="en-US" sz="3200" dirty="0" smtClean="0">
                <a:solidFill>
                  <a:srgbClr val="0070C0"/>
                </a:solidFill>
              </a:rPr>
              <a:t>級高電界加速試験の進展</a:t>
            </a:r>
            <a:endParaRPr kumimoji="1" lang="ja-JP" altLang="en-US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571472" y="1071546"/>
            <a:ext cx="2571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/>
              <a:t>TD18_Disk</a:t>
            </a:r>
            <a:endParaRPr kumimoji="1" lang="ja-JP" altLang="en-US" sz="28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14285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dirty="0" smtClean="0">
                <a:solidFill>
                  <a:srgbClr val="00B0F0"/>
                </a:solidFill>
              </a:rPr>
              <a:t>高</a:t>
            </a:r>
            <a:r>
              <a:rPr lang="en-US" altLang="ja-JP" sz="4000" dirty="0" smtClean="0">
                <a:solidFill>
                  <a:srgbClr val="00B0F0"/>
                </a:solidFill>
              </a:rPr>
              <a:t>BDR</a:t>
            </a:r>
            <a:r>
              <a:rPr lang="ja-JP" altLang="en-US" sz="4000" dirty="0" err="1" smtClean="0">
                <a:solidFill>
                  <a:srgbClr val="00B0F0"/>
                </a:solidFill>
              </a:rPr>
              <a:t>への</a:t>
            </a:r>
            <a:r>
              <a:rPr lang="ja-JP" altLang="en-US" sz="4000" dirty="0" smtClean="0">
                <a:solidFill>
                  <a:srgbClr val="00B0F0"/>
                </a:solidFill>
              </a:rPr>
              <a:t>トリガー可能性＠高</a:t>
            </a:r>
            <a:r>
              <a:rPr lang="en-US" altLang="ja-JP" sz="4000" dirty="0" smtClean="0">
                <a:solidFill>
                  <a:srgbClr val="00B0F0"/>
                </a:solidFill>
              </a:rPr>
              <a:t>H</a:t>
            </a:r>
            <a:r>
              <a:rPr lang="en-US" altLang="ja-JP" sz="4000" baseline="-25000" dirty="0" smtClean="0">
                <a:solidFill>
                  <a:srgbClr val="00B0F0"/>
                </a:solidFill>
              </a:rPr>
              <a:t>s</a:t>
            </a:r>
            <a:endParaRPr kumimoji="1" lang="ja-JP" altLang="en-US" sz="4000" baseline="-25000" dirty="0">
              <a:solidFill>
                <a:srgbClr val="00B0F0"/>
              </a:solidFill>
            </a:endParaRPr>
          </a:p>
        </p:txBody>
      </p:sp>
      <p:pic>
        <p:nvPicPr>
          <p:cNvPr id="36867" name="Picture 3" descr="C:\Higo\2010\Reports_Papers_Conferences_Talks\100800 加速器学会　姫路\加速管高電界試験\090117_TD18_DiskDampCell-CupS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14488"/>
            <a:ext cx="2856333" cy="2140963"/>
          </a:xfrm>
          <a:prstGeom prst="rect">
            <a:avLst/>
          </a:prstGeom>
          <a:noFill/>
        </p:spPr>
      </p:pic>
      <p:cxnSp>
        <p:nvCxnSpPr>
          <p:cNvPr id="14" name="直線矢印コネクタ 13"/>
          <p:cNvCxnSpPr/>
          <p:nvPr/>
        </p:nvCxnSpPr>
        <p:spPr>
          <a:xfrm rot="16200000" flipV="1">
            <a:off x="1321571" y="3250405"/>
            <a:ext cx="1643074" cy="28575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rot="5400000" flipH="1" flipV="1">
            <a:off x="476873" y="3177245"/>
            <a:ext cx="1846555" cy="80009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0" y="4500570"/>
            <a:ext cx="22145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 smtClean="0"/>
              <a:t>Milling + Turning + Light etching</a:t>
            </a:r>
            <a:r>
              <a:rPr lang="ja-JP" altLang="en-US" sz="2000" b="1" dirty="0" smtClean="0"/>
              <a:t>　</a:t>
            </a:r>
            <a:r>
              <a:rPr lang="en-US" altLang="ja-JP" sz="2000" b="1" dirty="0" smtClean="0"/>
              <a:t>&lt; 1</a:t>
            </a:r>
            <a:r>
              <a:rPr lang="en-US" altLang="ja-JP" sz="2000" b="1" dirty="0" smtClean="0">
                <a:latin typeface="Symbol" pitchFamily="18" charset="2"/>
              </a:rPr>
              <a:t>m</a:t>
            </a:r>
            <a:r>
              <a:rPr lang="en-US" altLang="ja-JP" sz="2000" b="1" dirty="0" smtClean="0"/>
              <a:t>m</a:t>
            </a:r>
            <a:endParaRPr kumimoji="1" lang="ja-JP" altLang="en-US" sz="2000" b="1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357290" y="4000504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/>
              <a:t>Hs maximum point</a:t>
            </a:r>
            <a:endParaRPr kumimoji="1" lang="ja-JP" altLang="en-US" sz="2000" b="1" dirty="0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>
          <a:xfrm>
            <a:off x="6553200" y="6142036"/>
            <a:ext cx="2133600" cy="365125"/>
          </a:xfrm>
        </p:spPr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786514" y="785794"/>
            <a:ext cx="21432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Near max Hs</a:t>
            </a:r>
          </a:p>
          <a:p>
            <a:pPr algn="ctr"/>
            <a:endParaRPr kumimoji="1" lang="en-US" altLang="ja-JP" sz="2400" dirty="0" smtClean="0"/>
          </a:p>
          <a:p>
            <a:pPr algn="ctr"/>
            <a:r>
              <a:rPr kumimoji="1" lang="en-US" altLang="ja-JP" sz="2400" dirty="0" smtClean="0"/>
              <a:t>SEM inspection by CERN on eq. acc </a:t>
            </a:r>
            <a:r>
              <a:rPr kumimoji="1" lang="en-US" altLang="ja-JP" sz="2400" dirty="0" err="1" smtClean="0"/>
              <a:t>str</a:t>
            </a:r>
            <a:r>
              <a:rPr kumimoji="1" lang="en-US" altLang="ja-JP" sz="2400" dirty="0" smtClean="0"/>
              <a:t>, TD18#3</a:t>
            </a:r>
            <a:endParaRPr kumimoji="1" lang="ja-JP" altLang="en-US" sz="2400" dirty="0"/>
          </a:p>
        </p:txBody>
      </p:sp>
      <p:pic>
        <p:nvPicPr>
          <p:cNvPr id="31" name="Picture 2" descr="G:\Departments\EN\Groups\MME\MM\Metallurgy\MEB-Sigma\MAichele\TD18 KEK-SLAC postmortem inspection\Slice B\TD18_KEK-SLAC_B-US-20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857232"/>
            <a:ext cx="3357554" cy="2518166"/>
          </a:xfrm>
          <a:prstGeom prst="rect">
            <a:avLst/>
          </a:prstGeom>
          <a:noFill/>
        </p:spPr>
      </p:pic>
      <p:pic>
        <p:nvPicPr>
          <p:cNvPr id="23" name="Picture 2" descr="G:\Departments\EN\Groups\MME\MM\Metallurgy\MEB-Sigma\MAichele\EDMS--1096980--TD18_post-mortem_SEM_observation\TD18 KEK-SLAC SliceC\TD18-SliceC-DS-59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3000372"/>
            <a:ext cx="4143404" cy="3107554"/>
          </a:xfrm>
          <a:prstGeom prst="rect">
            <a:avLst/>
          </a:prstGeom>
          <a:noFill/>
        </p:spPr>
      </p:pic>
      <p:cxnSp>
        <p:nvCxnSpPr>
          <p:cNvPr id="25" name="直線矢印コネクタ 24"/>
          <p:cNvCxnSpPr/>
          <p:nvPr/>
        </p:nvCxnSpPr>
        <p:spPr>
          <a:xfrm>
            <a:off x="2071670" y="2643182"/>
            <a:ext cx="2857520" cy="157163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/>
          <p:cNvSpPr txBox="1"/>
          <p:nvPr/>
        </p:nvSpPr>
        <p:spPr>
          <a:xfrm>
            <a:off x="3357554" y="5143512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Markus </a:t>
            </a:r>
            <a:r>
              <a:rPr lang="en-US" b="1" dirty="0" err="1" smtClean="0">
                <a:solidFill>
                  <a:srgbClr val="FF0000"/>
                </a:solidFill>
              </a:rPr>
              <a:t>Aicheler</a:t>
            </a:r>
            <a:r>
              <a:rPr lang="en-US" b="1" dirty="0" smtClean="0">
                <a:solidFill>
                  <a:srgbClr val="FF0000"/>
                </a:solidFill>
              </a:rPr>
              <a:t> 13. Oct. 2010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3571868" y="4071942"/>
            <a:ext cx="1000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rgbClr val="FFFF00"/>
                </a:solidFill>
              </a:rPr>
              <a:t>Hs max</a:t>
            </a:r>
            <a:endParaRPr kumimoji="1" lang="ja-JP" altLang="en-US" sz="2000" b="1" dirty="0">
              <a:solidFill>
                <a:srgbClr val="FFFF00"/>
              </a:solidFill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5572132" y="1857364"/>
            <a:ext cx="1143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rgbClr val="FFFF00"/>
                </a:solidFill>
              </a:rPr>
              <a:t>Pulse heat damage</a:t>
            </a:r>
            <a:endParaRPr kumimoji="1" lang="ja-JP" altLang="en-US" sz="2000" b="1" dirty="0">
              <a:solidFill>
                <a:srgbClr val="FFFF00"/>
              </a:solidFill>
            </a:endParaRPr>
          </a:p>
        </p:txBody>
      </p:sp>
      <p:cxnSp>
        <p:nvCxnSpPr>
          <p:cNvPr id="36" name="直線矢印コネクタ 35"/>
          <p:cNvCxnSpPr>
            <a:endCxn id="35" idx="2"/>
          </p:cNvCxnSpPr>
          <p:nvPr/>
        </p:nvCxnSpPr>
        <p:spPr>
          <a:xfrm rot="5400000" flipH="1" flipV="1">
            <a:off x="4794081" y="4079709"/>
            <a:ext cx="2556237" cy="14287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/>
          <p:cNvSpPr txBox="1"/>
          <p:nvPr/>
        </p:nvSpPr>
        <p:spPr>
          <a:xfrm>
            <a:off x="785786" y="5786454"/>
            <a:ext cx="7143800" cy="95410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 smtClean="0">
                <a:solidFill>
                  <a:srgbClr val="0070C0"/>
                </a:solidFill>
              </a:rPr>
              <a:t>高磁場点の多くに不可思議な形状が出現</a:t>
            </a:r>
            <a:endParaRPr kumimoji="1" lang="en-US" altLang="ja-JP" sz="2800" dirty="0" smtClean="0">
              <a:solidFill>
                <a:srgbClr val="0070C0"/>
              </a:solidFill>
            </a:endParaRPr>
          </a:p>
          <a:p>
            <a:pPr algn="ctr"/>
            <a:r>
              <a:rPr kumimoji="1" lang="ja-JP" altLang="en-US" sz="2800" dirty="0" smtClean="0">
                <a:solidFill>
                  <a:srgbClr val="0070C0"/>
                </a:solidFill>
              </a:rPr>
              <a:t>放電トリガーの</a:t>
            </a:r>
            <a:r>
              <a:rPr kumimoji="1" lang="ja-JP" altLang="en-US" sz="2800" dirty="0" smtClean="0">
                <a:solidFill>
                  <a:srgbClr val="0070C0"/>
                </a:solidFill>
              </a:rPr>
              <a:t>可能性？</a:t>
            </a:r>
            <a:endParaRPr kumimoji="1" lang="ja-JP" altLang="en-US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071802" y="1214422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/>
              <a:t>配置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3000364" y="2071678"/>
            <a:ext cx="857256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3929058" y="2071678"/>
            <a:ext cx="857256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/>
          <p:cNvGrpSpPr/>
          <p:nvPr/>
        </p:nvGrpSpPr>
        <p:grpSpPr>
          <a:xfrm>
            <a:off x="2928926" y="2786058"/>
            <a:ext cx="857256" cy="1071570"/>
            <a:chOff x="4786314" y="1428736"/>
            <a:chExt cx="857256" cy="1071570"/>
          </a:xfrm>
        </p:grpSpPr>
        <p:sp>
          <p:nvSpPr>
            <p:cNvPr id="7" name="正方形/長方形 6"/>
            <p:cNvSpPr/>
            <p:nvPr/>
          </p:nvSpPr>
          <p:spPr>
            <a:xfrm>
              <a:off x="4786314" y="1428736"/>
              <a:ext cx="857256" cy="5000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4786314" y="2000240"/>
              <a:ext cx="857256" cy="5000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" name="グループ化 9"/>
          <p:cNvGrpSpPr/>
          <p:nvPr/>
        </p:nvGrpSpPr>
        <p:grpSpPr>
          <a:xfrm>
            <a:off x="4071934" y="2786058"/>
            <a:ext cx="857256" cy="1071570"/>
            <a:chOff x="4786314" y="1428736"/>
            <a:chExt cx="857256" cy="1071570"/>
          </a:xfrm>
        </p:grpSpPr>
        <p:sp>
          <p:nvSpPr>
            <p:cNvPr id="11" name="正方形/長方形 10"/>
            <p:cNvSpPr/>
            <p:nvPr/>
          </p:nvSpPr>
          <p:spPr>
            <a:xfrm>
              <a:off x="4786314" y="1428736"/>
              <a:ext cx="857256" cy="5000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4786314" y="2000240"/>
              <a:ext cx="857256" cy="5000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3" name="グループ化 12"/>
          <p:cNvGrpSpPr/>
          <p:nvPr/>
        </p:nvGrpSpPr>
        <p:grpSpPr>
          <a:xfrm>
            <a:off x="2928926" y="4000504"/>
            <a:ext cx="857256" cy="1071570"/>
            <a:chOff x="4786314" y="1428736"/>
            <a:chExt cx="857256" cy="1071570"/>
          </a:xfrm>
        </p:grpSpPr>
        <p:sp>
          <p:nvSpPr>
            <p:cNvPr id="14" name="正方形/長方形 13"/>
            <p:cNvSpPr/>
            <p:nvPr/>
          </p:nvSpPr>
          <p:spPr>
            <a:xfrm>
              <a:off x="4786314" y="1428736"/>
              <a:ext cx="857256" cy="5000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4786314" y="2000240"/>
              <a:ext cx="857256" cy="5000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4071934" y="4000504"/>
            <a:ext cx="857256" cy="1071570"/>
            <a:chOff x="4786314" y="1428736"/>
            <a:chExt cx="857256" cy="1071570"/>
          </a:xfrm>
        </p:grpSpPr>
        <p:sp>
          <p:nvSpPr>
            <p:cNvPr id="17" name="正方形/長方形 16"/>
            <p:cNvSpPr/>
            <p:nvPr/>
          </p:nvSpPr>
          <p:spPr>
            <a:xfrm>
              <a:off x="4786314" y="1428736"/>
              <a:ext cx="857256" cy="5000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4786314" y="2000240"/>
              <a:ext cx="857256" cy="5000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" name="正方形/長方形 18"/>
          <p:cNvSpPr/>
          <p:nvPr/>
        </p:nvSpPr>
        <p:spPr>
          <a:xfrm>
            <a:off x="2500298" y="1928802"/>
            <a:ext cx="2857520" cy="3571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143240" y="207167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 smtClean="0"/>
              <a:t>１</a:t>
            </a:r>
            <a:endParaRPr kumimoji="1" lang="ja-JP" altLang="en-US" sz="2400" b="1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000496" y="207167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2</a:t>
            </a:r>
            <a:endParaRPr kumimoji="1" lang="ja-JP" altLang="en-US" sz="2400" b="1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071802" y="278605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3</a:t>
            </a:r>
            <a:endParaRPr kumimoji="1" lang="ja-JP" altLang="en-US" sz="2400" b="1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071802" y="335756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4</a:t>
            </a:r>
            <a:endParaRPr kumimoji="1" lang="ja-JP" altLang="en-US" sz="2400" b="1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214810" y="457200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10</a:t>
            </a:r>
            <a:endParaRPr kumimoji="1" lang="ja-JP" altLang="en-US" sz="2400" b="1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214810" y="278605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5</a:t>
            </a:r>
            <a:endParaRPr kumimoji="1" lang="ja-JP" altLang="en-US" sz="2400" b="1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4214810" y="335756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6</a:t>
            </a:r>
            <a:endParaRPr kumimoji="1" lang="ja-JP" altLang="en-US" sz="2400" b="1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4214810" y="392906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9</a:t>
            </a:r>
            <a:endParaRPr kumimoji="1" lang="ja-JP" altLang="en-US" sz="2400" b="1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071802" y="457200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8</a:t>
            </a:r>
            <a:endParaRPr kumimoji="1" lang="ja-JP" altLang="en-US" sz="2400" b="1" dirty="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3071802" y="392906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/>
              <a:t>7</a:t>
            </a:r>
            <a:endParaRPr kumimoji="1" lang="ja-JP" altLang="en-US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85720" y="285728"/>
            <a:ext cx="8501122" cy="6224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dirty="0" smtClean="0"/>
              <a:t>要旨</a:t>
            </a:r>
            <a:endParaRPr lang="en-US" altLang="ja-JP" sz="2800" dirty="0" smtClean="0"/>
          </a:p>
          <a:p>
            <a:pPr algn="ctr"/>
            <a:r>
              <a:rPr lang="ja-JP" altLang="en-US" sz="1050" dirty="0" smtClean="0"/>
              <a:t>　</a:t>
            </a:r>
            <a:endParaRPr lang="en-US" altLang="ja-JP" sz="1050" dirty="0" smtClean="0"/>
          </a:p>
          <a:p>
            <a:pPr algn="ctr"/>
            <a:r>
              <a:rPr lang="en-US" altLang="ja-JP" b="1" dirty="0" err="1" smtClean="0"/>
              <a:t>TeV</a:t>
            </a:r>
            <a:r>
              <a:rPr lang="ja-JP" altLang="en-US" b="1" dirty="0" smtClean="0"/>
              <a:t>以上のリニアコライダーに必要な</a:t>
            </a:r>
            <a:r>
              <a:rPr lang="en-US" altLang="ja-JP" b="1" dirty="0" smtClean="0">
                <a:solidFill>
                  <a:srgbClr val="0070C0"/>
                </a:solidFill>
              </a:rPr>
              <a:t>100MV/m</a:t>
            </a:r>
            <a:r>
              <a:rPr lang="ja-JP" altLang="en-US" b="1" dirty="0" smtClean="0">
                <a:solidFill>
                  <a:srgbClr val="0070C0"/>
                </a:solidFill>
              </a:rPr>
              <a:t>級の高加速勾配</a:t>
            </a:r>
            <a:r>
              <a:rPr lang="ja-JP" altLang="en-US" b="1" dirty="0" smtClean="0"/>
              <a:t>を目指す基礎技術研究として、</a:t>
            </a:r>
            <a:r>
              <a:rPr lang="en-US" altLang="ja-JP" b="1" dirty="0" smtClean="0"/>
              <a:t>CLIC</a:t>
            </a:r>
            <a:r>
              <a:rPr lang="ja-JP" altLang="en-US" b="1" dirty="0" smtClean="0"/>
              <a:t>用加速管のプロトタイプ、</a:t>
            </a:r>
            <a:r>
              <a:rPr lang="en-US" altLang="ja-JP" b="1" dirty="0" smtClean="0">
                <a:solidFill>
                  <a:srgbClr val="0070C0"/>
                </a:solidFill>
              </a:rPr>
              <a:t>20</a:t>
            </a:r>
            <a:r>
              <a:rPr lang="ja-JP" altLang="en-US" b="1" dirty="0" smtClean="0">
                <a:solidFill>
                  <a:srgbClr val="0070C0"/>
                </a:solidFill>
              </a:rPr>
              <a:t>㎝級進行波型加速管</a:t>
            </a:r>
            <a:r>
              <a:rPr lang="ja-JP" altLang="en-US" b="1" dirty="0" smtClean="0"/>
              <a:t>に対する高電界</a:t>
            </a:r>
            <a:r>
              <a:rPr lang="ja-JP" altLang="en-US" b="1" dirty="0" smtClean="0"/>
              <a:t>試験</a:t>
            </a:r>
            <a:endParaRPr lang="en-US" altLang="ja-JP" b="1" dirty="0" smtClean="0"/>
          </a:p>
          <a:p>
            <a:pPr algn="ctr"/>
            <a:endParaRPr lang="en-US" altLang="ja-JP" b="1" dirty="0" smtClean="0"/>
          </a:p>
          <a:p>
            <a:pPr algn="ctr"/>
            <a:r>
              <a:rPr lang="ja-JP" altLang="en-US" b="1" dirty="0" smtClean="0">
                <a:solidFill>
                  <a:srgbClr val="FF0000"/>
                </a:solidFill>
              </a:rPr>
              <a:t>ダンピング構造を付加すると放電頻度が二桁上昇</a:t>
            </a:r>
            <a:endParaRPr lang="en-US" altLang="ja-JP" b="1" dirty="0" smtClean="0"/>
          </a:p>
          <a:p>
            <a:pPr algn="ctr"/>
            <a:endParaRPr lang="en-US" altLang="ja-JP" b="1" dirty="0" smtClean="0"/>
          </a:p>
          <a:p>
            <a:pPr algn="ctr"/>
            <a:r>
              <a:rPr lang="ja-JP" altLang="en-US" b="1" dirty="0" smtClean="0"/>
              <a:t>試験加速管は通常通り製作・試験：</a:t>
            </a:r>
            <a:endParaRPr lang="en-US" altLang="ja-JP" b="1" dirty="0" smtClean="0"/>
          </a:p>
          <a:p>
            <a:pPr algn="ctr"/>
            <a:r>
              <a:rPr lang="en-US" altLang="ja-JP" b="1" dirty="0" smtClean="0">
                <a:solidFill>
                  <a:srgbClr val="00B050"/>
                </a:solidFill>
              </a:rPr>
              <a:t>KEK</a:t>
            </a:r>
            <a:r>
              <a:rPr lang="ja-JP" altLang="en-US" b="1" dirty="0" smtClean="0">
                <a:solidFill>
                  <a:srgbClr val="00B050"/>
                </a:solidFill>
              </a:rPr>
              <a:t>によるセルの製作、</a:t>
            </a:r>
            <a:r>
              <a:rPr lang="en-US" altLang="ja-JP" b="1" dirty="0" smtClean="0">
                <a:solidFill>
                  <a:srgbClr val="00B050"/>
                </a:solidFill>
              </a:rPr>
              <a:t>SLAC</a:t>
            </a:r>
            <a:r>
              <a:rPr lang="ja-JP" altLang="en-US" b="1" dirty="0" smtClean="0">
                <a:solidFill>
                  <a:srgbClr val="00B050"/>
                </a:solidFill>
              </a:rPr>
              <a:t>による化学研磨、水素ロウ付け、真空ベーキング　</a:t>
            </a:r>
            <a:endParaRPr lang="en-US" altLang="ja-JP" b="1" dirty="0" smtClean="0">
              <a:solidFill>
                <a:srgbClr val="00B050"/>
              </a:solidFill>
            </a:endParaRPr>
          </a:p>
          <a:p>
            <a:pPr algn="ctr"/>
            <a:r>
              <a:rPr lang="en-US" altLang="ja-JP" b="1" dirty="0" smtClean="0">
                <a:solidFill>
                  <a:srgbClr val="00B050"/>
                </a:solidFill>
                <a:sym typeface="Wingdings" pitchFamily="2" charset="2"/>
              </a:rPr>
              <a:t>  </a:t>
            </a:r>
            <a:r>
              <a:rPr lang="en-US" altLang="ja-JP" b="1" dirty="0" smtClean="0">
                <a:solidFill>
                  <a:srgbClr val="00B050"/>
                </a:solidFill>
              </a:rPr>
              <a:t>2</a:t>
            </a:r>
            <a:r>
              <a:rPr lang="ja-JP" altLang="en-US" b="1" dirty="0" smtClean="0">
                <a:solidFill>
                  <a:srgbClr val="00B050"/>
                </a:solidFill>
              </a:rPr>
              <a:t>台ペアで製作</a:t>
            </a:r>
            <a:r>
              <a:rPr lang="ja-JP" altLang="en-US" b="1" dirty="0" smtClean="0"/>
              <a:t>し、一台は</a:t>
            </a:r>
            <a:r>
              <a:rPr lang="en-US" altLang="ja-JP" b="1" dirty="0" smtClean="0">
                <a:solidFill>
                  <a:srgbClr val="00B050"/>
                </a:solidFill>
              </a:rPr>
              <a:t>KEK</a:t>
            </a:r>
            <a:r>
              <a:rPr lang="ja-JP" altLang="en-US" b="1" dirty="0" smtClean="0">
                <a:solidFill>
                  <a:srgbClr val="00B050"/>
                </a:solidFill>
              </a:rPr>
              <a:t>（</a:t>
            </a:r>
            <a:r>
              <a:rPr lang="en-US" altLang="ja-JP" b="1" dirty="0" smtClean="0">
                <a:solidFill>
                  <a:srgbClr val="00B050"/>
                </a:solidFill>
              </a:rPr>
              <a:t>Nextef</a:t>
            </a:r>
            <a:r>
              <a:rPr lang="ja-JP" altLang="en-US" b="1" dirty="0" smtClean="0">
                <a:solidFill>
                  <a:srgbClr val="00B050"/>
                </a:solidFill>
              </a:rPr>
              <a:t>）で、一台は</a:t>
            </a:r>
            <a:r>
              <a:rPr lang="en-US" altLang="ja-JP" b="1" dirty="0" smtClean="0">
                <a:solidFill>
                  <a:srgbClr val="00B050"/>
                </a:solidFill>
              </a:rPr>
              <a:t>SLAC</a:t>
            </a:r>
            <a:r>
              <a:rPr lang="ja-JP" altLang="en-US" b="1" dirty="0" smtClean="0">
                <a:solidFill>
                  <a:srgbClr val="00B050"/>
                </a:solidFill>
              </a:rPr>
              <a:t>（</a:t>
            </a:r>
            <a:r>
              <a:rPr lang="en-US" altLang="ja-JP" b="1" dirty="0" smtClean="0">
                <a:solidFill>
                  <a:srgbClr val="00B050"/>
                </a:solidFill>
              </a:rPr>
              <a:t>NLCTA</a:t>
            </a:r>
            <a:r>
              <a:rPr lang="ja-JP" altLang="en-US" b="1" dirty="0" smtClean="0">
                <a:solidFill>
                  <a:srgbClr val="00B050"/>
                </a:solidFill>
              </a:rPr>
              <a:t>）</a:t>
            </a:r>
            <a:r>
              <a:rPr lang="ja-JP" altLang="en-US" b="1" dirty="0" smtClean="0"/>
              <a:t>で試験</a:t>
            </a:r>
            <a:endParaRPr lang="en-US" altLang="ja-JP" b="1" dirty="0" smtClean="0"/>
          </a:p>
          <a:p>
            <a:pPr algn="ctr"/>
            <a:endParaRPr lang="en-US" altLang="ja-JP" b="1" dirty="0" smtClean="0"/>
          </a:p>
          <a:p>
            <a:pPr algn="ctr"/>
            <a:r>
              <a:rPr lang="ja-JP" altLang="en-US" b="1" dirty="0" smtClean="0"/>
              <a:t>ダンピング構造入り口で磁場極大部に、火山の硫黄ガス噴出部に見かける</a:t>
            </a:r>
            <a:endParaRPr lang="en-US" altLang="ja-JP" b="1" dirty="0" smtClean="0"/>
          </a:p>
          <a:p>
            <a:pPr algn="ctr"/>
            <a:r>
              <a:rPr lang="ja-JP" altLang="en-US" b="1" dirty="0" smtClean="0">
                <a:solidFill>
                  <a:srgbClr val="FF0000"/>
                </a:solidFill>
              </a:rPr>
              <a:t>噴出孔構造</a:t>
            </a:r>
            <a:r>
              <a:rPr lang="ja-JP" altLang="en-US" b="1" dirty="0" smtClean="0"/>
              <a:t>を</a:t>
            </a:r>
            <a:r>
              <a:rPr lang="ja-JP" altLang="en-US" b="1" dirty="0" smtClean="0"/>
              <a:t>発見</a:t>
            </a:r>
            <a:endParaRPr lang="en-US" altLang="ja-JP" b="1" dirty="0" smtClean="0"/>
          </a:p>
          <a:p>
            <a:pPr algn="ctr"/>
            <a:endParaRPr lang="en-US" altLang="ja-JP" b="1" dirty="0" smtClean="0"/>
          </a:p>
          <a:p>
            <a:pPr algn="ctr"/>
            <a:r>
              <a:rPr lang="ja-JP" altLang="en-US" b="1" dirty="0" smtClean="0">
                <a:solidFill>
                  <a:srgbClr val="0070C0"/>
                </a:solidFill>
              </a:rPr>
              <a:t>磁場を抑えたパラメータの加速管、</a:t>
            </a:r>
            <a:endParaRPr lang="en-US" altLang="ja-JP" b="1" dirty="0" smtClean="0">
              <a:solidFill>
                <a:srgbClr val="0070C0"/>
              </a:solidFill>
            </a:endParaRPr>
          </a:p>
          <a:p>
            <a:pPr algn="ctr"/>
            <a:r>
              <a:rPr lang="en-US" altLang="ja-JP" b="1" dirty="0" smtClean="0">
                <a:solidFill>
                  <a:srgbClr val="0070C0"/>
                </a:solidFill>
              </a:rPr>
              <a:t>T24</a:t>
            </a:r>
            <a:r>
              <a:rPr lang="ja-JP" altLang="en-US" b="1" dirty="0" smtClean="0">
                <a:solidFill>
                  <a:srgbClr val="0070C0"/>
                </a:solidFill>
              </a:rPr>
              <a:t>（ダンピング無し）は</a:t>
            </a:r>
            <a:r>
              <a:rPr lang="en-US" altLang="ja-JP" b="1" dirty="0" smtClean="0">
                <a:solidFill>
                  <a:srgbClr val="0070C0"/>
                </a:solidFill>
              </a:rPr>
              <a:t>T18</a:t>
            </a:r>
            <a:r>
              <a:rPr lang="ja-JP" altLang="en-US" b="1" dirty="0" smtClean="0">
                <a:solidFill>
                  <a:srgbClr val="0070C0"/>
                </a:solidFill>
              </a:rPr>
              <a:t>以上に放電頻度が少ない（</a:t>
            </a:r>
            <a:r>
              <a:rPr lang="en-US" altLang="ja-JP" b="1" dirty="0" smtClean="0">
                <a:solidFill>
                  <a:srgbClr val="0070C0"/>
                </a:solidFill>
              </a:rPr>
              <a:t>KEK</a:t>
            </a:r>
            <a:r>
              <a:rPr lang="ja-JP" altLang="en-US" b="1" dirty="0" smtClean="0">
                <a:solidFill>
                  <a:srgbClr val="0070C0"/>
                </a:solidFill>
              </a:rPr>
              <a:t>）</a:t>
            </a:r>
            <a:endParaRPr lang="en-US" altLang="ja-JP" b="1" dirty="0" smtClean="0">
              <a:solidFill>
                <a:srgbClr val="0070C0"/>
              </a:solidFill>
            </a:endParaRPr>
          </a:p>
          <a:p>
            <a:pPr algn="ctr"/>
            <a:endParaRPr lang="en-US" altLang="ja-JP" b="1" dirty="0" smtClean="0">
              <a:solidFill>
                <a:srgbClr val="FF0000"/>
              </a:solidFill>
            </a:endParaRPr>
          </a:p>
          <a:p>
            <a:pPr algn="ctr"/>
            <a:r>
              <a:rPr lang="ja-JP" altLang="en-US" b="1" dirty="0" smtClean="0"/>
              <a:t>震災により</a:t>
            </a:r>
            <a:r>
              <a:rPr lang="ja-JP" altLang="en-US" b="1" dirty="0" smtClean="0">
                <a:solidFill>
                  <a:srgbClr val="FF0000"/>
                </a:solidFill>
              </a:rPr>
              <a:t>空気でパージされた後は、放電頻度が上昇</a:t>
            </a:r>
            <a:r>
              <a:rPr lang="ja-JP" altLang="en-US" b="1" dirty="0" smtClean="0"/>
              <a:t>、</a:t>
            </a:r>
            <a:endParaRPr lang="en-US" altLang="ja-JP" b="1" dirty="0" smtClean="0"/>
          </a:p>
          <a:p>
            <a:pPr algn="ctr"/>
            <a:r>
              <a:rPr lang="ja-JP" altLang="en-US" b="1" dirty="0" smtClean="0"/>
              <a:t>放電場所は変わらず加速管内で一様分布</a:t>
            </a:r>
            <a:endParaRPr lang="en-US" altLang="ja-JP" b="1" dirty="0" smtClean="0"/>
          </a:p>
          <a:p>
            <a:pPr algn="ctr"/>
            <a:endParaRPr lang="en-US" altLang="ja-JP" b="1" dirty="0" smtClean="0"/>
          </a:p>
          <a:p>
            <a:pPr algn="ctr"/>
            <a:r>
              <a:rPr lang="en-US" altLang="ja-JP" b="1" dirty="0" smtClean="0">
                <a:solidFill>
                  <a:srgbClr val="0070C0"/>
                </a:solidFill>
              </a:rPr>
              <a:t>9</a:t>
            </a:r>
            <a:r>
              <a:rPr lang="ja-JP" altLang="en-US" b="1" dirty="0" smtClean="0">
                <a:solidFill>
                  <a:srgbClr val="0070C0"/>
                </a:solidFill>
              </a:rPr>
              <a:t>月から、ダンピング構造を持つ</a:t>
            </a:r>
            <a:r>
              <a:rPr lang="en-US" altLang="ja-JP" b="1" dirty="0" smtClean="0">
                <a:solidFill>
                  <a:srgbClr val="0070C0"/>
                </a:solidFill>
              </a:rPr>
              <a:t>TD24</a:t>
            </a:r>
            <a:r>
              <a:rPr lang="ja-JP" altLang="en-US" b="1" dirty="0" smtClean="0">
                <a:solidFill>
                  <a:srgbClr val="0070C0"/>
                </a:solidFill>
              </a:rPr>
              <a:t>型加速管の試験を進める。</a:t>
            </a:r>
            <a:endParaRPr lang="en-US" altLang="ja-JP" b="1" dirty="0" smtClean="0">
              <a:solidFill>
                <a:srgbClr val="0070C0"/>
              </a:solidFill>
            </a:endParaRPr>
          </a:p>
          <a:p>
            <a:pPr algn="ctr"/>
            <a:r>
              <a:rPr lang="en-US" altLang="ja-JP" b="1" dirty="0" smtClean="0">
                <a:solidFill>
                  <a:srgbClr val="0070C0"/>
                </a:solidFill>
              </a:rPr>
              <a:t>T18</a:t>
            </a:r>
            <a:r>
              <a:rPr lang="ja-JP" altLang="en-US" b="1" dirty="0" smtClean="0">
                <a:solidFill>
                  <a:srgbClr val="0070C0"/>
                </a:solidFill>
              </a:rPr>
              <a:t>→</a:t>
            </a:r>
            <a:r>
              <a:rPr lang="en-US" altLang="ja-JP" b="1" dirty="0" smtClean="0">
                <a:solidFill>
                  <a:srgbClr val="0070C0"/>
                </a:solidFill>
              </a:rPr>
              <a:t>T24 </a:t>
            </a:r>
            <a:r>
              <a:rPr lang="ja-JP" altLang="en-US" b="1" dirty="0" smtClean="0">
                <a:solidFill>
                  <a:srgbClr val="0070C0"/>
                </a:solidFill>
              </a:rPr>
              <a:t>の</a:t>
            </a:r>
            <a:r>
              <a:rPr lang="en-US" altLang="ja-JP" b="1" dirty="0" smtClean="0">
                <a:solidFill>
                  <a:srgbClr val="0070C0"/>
                </a:solidFill>
              </a:rPr>
              <a:t>BDR</a:t>
            </a:r>
            <a:r>
              <a:rPr lang="ja-JP" altLang="en-US" b="1" dirty="0" smtClean="0">
                <a:solidFill>
                  <a:srgbClr val="0070C0"/>
                </a:solidFill>
              </a:rPr>
              <a:t>減少に対応して低い</a:t>
            </a:r>
            <a:r>
              <a:rPr lang="en-US" altLang="ja-JP" b="1" dirty="0" smtClean="0">
                <a:solidFill>
                  <a:srgbClr val="0070C0"/>
                </a:solidFill>
              </a:rPr>
              <a:t>BDR</a:t>
            </a:r>
            <a:r>
              <a:rPr lang="ja-JP" altLang="en-US" b="1" dirty="0" smtClean="0">
                <a:solidFill>
                  <a:srgbClr val="0070C0"/>
                </a:solidFill>
              </a:rPr>
              <a:t>を示すか？　を</a:t>
            </a:r>
            <a:r>
              <a:rPr lang="ja-JP" altLang="en-US" b="1" dirty="0" smtClean="0">
                <a:solidFill>
                  <a:srgbClr val="0070C0"/>
                </a:solidFill>
              </a:rPr>
              <a:t>注目</a:t>
            </a:r>
            <a:endParaRPr lang="en-US" altLang="ja-JP" b="1" dirty="0" smtClean="0">
              <a:solidFill>
                <a:srgbClr val="0070C0"/>
              </a:solidFill>
            </a:endParaRPr>
          </a:p>
        </p:txBody>
      </p:sp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75656" y="0"/>
            <a:ext cx="5544616" cy="1340768"/>
          </a:xfrm>
        </p:spPr>
        <p:txBody>
          <a:bodyPr>
            <a:normAutofit/>
          </a:bodyPr>
          <a:lstStyle/>
          <a:p>
            <a:r>
              <a:rPr kumimoji="1" lang="ja-JP" altLang="en-US" sz="2400" dirty="0" smtClean="0">
                <a:solidFill>
                  <a:srgbClr val="00B0F0"/>
                </a:solidFill>
              </a:rPr>
              <a:t>加速管パラメータ</a:t>
            </a:r>
            <a:r>
              <a:rPr lang="ja-JP" altLang="en-US" sz="2400" dirty="0" smtClean="0">
                <a:solidFill>
                  <a:srgbClr val="00B0F0"/>
                </a:solidFill>
              </a:rPr>
              <a:t>　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Unloaded 100MV/m</a:t>
            </a:r>
            <a:br>
              <a:rPr kumimoji="1" lang="en-US" altLang="ja-JP" sz="2400" dirty="0" smtClean="0">
                <a:solidFill>
                  <a:srgbClr val="00B0F0"/>
                </a:solidFill>
              </a:rPr>
            </a:br>
            <a:r>
              <a:rPr lang="en-US" altLang="ja-JP" sz="2400" dirty="0" smtClean="0">
                <a:solidFill>
                  <a:srgbClr val="00B0F0"/>
                </a:solidFill>
              </a:rPr>
              <a:t>T18, T24            </a:t>
            </a:r>
            <a:r>
              <a:rPr lang="ja-JP" altLang="en-US" sz="2400" dirty="0" smtClean="0">
                <a:solidFill>
                  <a:srgbClr val="00B0F0"/>
                </a:solidFill>
              </a:rPr>
              <a:t>　   　</a:t>
            </a:r>
            <a:r>
              <a:rPr lang="en-US" altLang="ja-JP" sz="2400" dirty="0" smtClean="0">
                <a:solidFill>
                  <a:srgbClr val="00B0F0"/>
                </a:solidFill>
              </a:rPr>
              <a:t>TD18</a:t>
            </a:r>
            <a:br>
              <a:rPr lang="en-US" altLang="ja-JP" sz="2400" dirty="0" smtClean="0">
                <a:solidFill>
                  <a:srgbClr val="00B0F0"/>
                </a:solidFill>
              </a:rPr>
            </a:br>
            <a:r>
              <a:rPr lang="en-US" altLang="ja-JP" sz="2400" dirty="0" smtClean="0">
                <a:solidFill>
                  <a:srgbClr val="00B0F0"/>
                </a:solidFill>
              </a:rPr>
              <a:t>Un-damped   </a:t>
            </a:r>
            <a:r>
              <a:rPr lang="ja-JP" altLang="en-US" sz="2400" dirty="0" smtClean="0">
                <a:solidFill>
                  <a:srgbClr val="00B0F0"/>
                </a:solidFill>
              </a:rPr>
              <a:t>　　　　</a:t>
            </a:r>
            <a:r>
              <a:rPr lang="en-US" altLang="ja-JP" sz="2400" dirty="0" smtClean="0">
                <a:solidFill>
                  <a:srgbClr val="00B0F0"/>
                </a:solidFill>
              </a:rPr>
              <a:t> Heavily damped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grpSp>
        <p:nvGrpSpPr>
          <p:cNvPr id="11" name="グループ化 25"/>
          <p:cNvGrpSpPr/>
          <p:nvPr/>
        </p:nvGrpSpPr>
        <p:grpSpPr>
          <a:xfrm>
            <a:off x="535557" y="3573017"/>
            <a:ext cx="3667149" cy="2913800"/>
            <a:chOff x="1367688" y="1142988"/>
            <a:chExt cx="5678541" cy="5177122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85918" y="1214422"/>
              <a:ext cx="5260311" cy="4915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テキスト ボックス 4"/>
            <p:cNvSpPr txBox="1"/>
            <p:nvPr/>
          </p:nvSpPr>
          <p:spPr>
            <a:xfrm rot="16200000">
              <a:off x="-786030" y="3296706"/>
              <a:ext cx="5117638" cy="8102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 smtClean="0">
                  <a:latin typeface="Times New Roman" pitchFamily="18" charset="0"/>
                  <a:cs typeface="Times New Roman" pitchFamily="18" charset="0"/>
                </a:rPr>
                <a:t>P (MW),  </a:t>
              </a:r>
              <a:r>
                <a:rPr lang="en-US" altLang="ja-JP" sz="1400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 (MV/m), </a:t>
              </a:r>
              <a:r>
                <a:rPr lang="en-US" altLang="ja-JP" sz="1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 (MV/m), </a:t>
              </a:r>
              <a:r>
                <a:rPr lang="en-US" altLang="ja-JP" sz="1400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sz="1400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T(C), </a:t>
              </a:r>
              <a:r>
                <a:rPr lang="en-US" altLang="ja-JP" sz="1400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Sc*50 (MW/mm2)</a:t>
              </a:r>
              <a:endParaRPr kumimoji="1" lang="ja-JP" altLang="en-US" sz="14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グループ化 24"/>
            <p:cNvGrpSpPr/>
            <p:nvPr/>
          </p:nvGrpSpPr>
          <p:grpSpPr>
            <a:xfrm>
              <a:off x="2143108" y="1611651"/>
              <a:ext cx="3643337" cy="4708459"/>
              <a:chOff x="2143108" y="1611651"/>
              <a:chExt cx="3643337" cy="4708459"/>
            </a:xfrm>
          </p:grpSpPr>
          <p:sp>
            <p:nvSpPr>
              <p:cNvPr id="4" name="テキスト ボックス 3"/>
              <p:cNvSpPr txBox="1"/>
              <p:nvPr/>
            </p:nvSpPr>
            <p:spPr>
              <a:xfrm>
                <a:off x="3571865" y="5786452"/>
                <a:ext cx="1857387" cy="53365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400" dirty="0" smtClean="0">
                    <a:latin typeface="Times New Roman" pitchFamily="18" charset="0"/>
                    <a:cs typeface="Times New Roman" pitchFamily="18" charset="0"/>
                  </a:rPr>
                  <a:t>Iris number</a:t>
                </a:r>
                <a:endParaRPr kumimoji="1" lang="ja-JP" alt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正方形/長方形 5"/>
              <p:cNvSpPr/>
              <p:nvPr/>
            </p:nvSpPr>
            <p:spPr>
              <a:xfrm>
                <a:off x="2143108" y="2500306"/>
                <a:ext cx="142876" cy="5715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7" name="正方形/長方形 6"/>
              <p:cNvSpPr/>
              <p:nvPr/>
            </p:nvSpPr>
            <p:spPr>
              <a:xfrm>
                <a:off x="2143108" y="3286124"/>
                <a:ext cx="142876" cy="5715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8" name="正方形/長方形 7"/>
              <p:cNvSpPr/>
              <p:nvPr/>
            </p:nvSpPr>
            <p:spPr>
              <a:xfrm>
                <a:off x="2143108" y="4071942"/>
                <a:ext cx="142876" cy="5715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9" name="正方形/長方形 8"/>
              <p:cNvSpPr/>
              <p:nvPr/>
            </p:nvSpPr>
            <p:spPr>
              <a:xfrm>
                <a:off x="2500298" y="1643050"/>
                <a:ext cx="242889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10" name="正方形/長方形 9"/>
              <p:cNvSpPr/>
              <p:nvPr/>
            </p:nvSpPr>
            <p:spPr>
              <a:xfrm>
                <a:off x="2571736" y="2143116"/>
                <a:ext cx="2000264" cy="2143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cxnSp>
            <p:nvCxnSpPr>
              <p:cNvPr id="12" name="直線コネクタ 11"/>
              <p:cNvCxnSpPr/>
              <p:nvPr/>
            </p:nvCxnSpPr>
            <p:spPr>
              <a:xfrm rot="5400000" flipH="1" flipV="1">
                <a:off x="2556832" y="200857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コネクタ 13"/>
              <p:cNvCxnSpPr/>
              <p:nvPr/>
            </p:nvCxnSpPr>
            <p:spPr>
              <a:xfrm rot="5400000" flipH="1" flipV="1">
                <a:off x="3013676" y="199628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コネクタ 14"/>
              <p:cNvCxnSpPr/>
              <p:nvPr/>
            </p:nvCxnSpPr>
            <p:spPr>
              <a:xfrm rot="5400000" flipH="1" flipV="1">
                <a:off x="3470520" y="198399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コネクタ 15"/>
              <p:cNvCxnSpPr/>
              <p:nvPr/>
            </p:nvCxnSpPr>
            <p:spPr>
              <a:xfrm rot="5400000" flipH="1" flipV="1">
                <a:off x="3927364" y="197170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正方形/長方形 17"/>
              <p:cNvSpPr/>
              <p:nvPr/>
            </p:nvSpPr>
            <p:spPr>
              <a:xfrm>
                <a:off x="4500562" y="2143116"/>
                <a:ext cx="509590" cy="2047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cxnSp>
            <p:nvCxnSpPr>
              <p:cNvPr id="17" name="直線コネクタ 16"/>
              <p:cNvCxnSpPr/>
              <p:nvPr/>
            </p:nvCxnSpPr>
            <p:spPr>
              <a:xfrm rot="5400000" flipH="1" flipV="1">
                <a:off x="4361912" y="196884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テキスト ボックス 18"/>
              <p:cNvSpPr txBox="1"/>
              <p:nvPr/>
            </p:nvSpPr>
            <p:spPr>
              <a:xfrm>
                <a:off x="5000626" y="4357693"/>
                <a:ext cx="785819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latin typeface="Times New Roman" pitchFamily="18" charset="0"/>
                    <a:cs typeface="Times New Roman" pitchFamily="18" charset="0"/>
                  </a:rPr>
                  <a:t>P</a:t>
                </a:r>
                <a:endParaRPr kumimoji="1" lang="ja-JP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テキスト ボックス 19"/>
              <p:cNvSpPr txBox="1"/>
              <p:nvPr/>
            </p:nvSpPr>
            <p:spPr>
              <a:xfrm>
                <a:off x="4929188" y="3357560"/>
                <a:ext cx="785818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Ea</a:t>
                </a:r>
                <a:endParaRPr kumimoji="1" lang="ja-JP" altLang="en-US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テキスト ボックス 20"/>
              <p:cNvSpPr txBox="1"/>
              <p:nvPr/>
            </p:nvSpPr>
            <p:spPr>
              <a:xfrm>
                <a:off x="4500560" y="2571743"/>
                <a:ext cx="785818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solidFill>
                      <a:srgbClr val="FF00FF"/>
                    </a:solidFill>
                    <a:latin typeface="Times New Roman" pitchFamily="18" charset="0"/>
                    <a:cs typeface="Times New Roman" pitchFamily="18" charset="0"/>
                  </a:rPr>
                  <a:t>Sc</a:t>
                </a:r>
                <a:endParaRPr kumimoji="1" lang="ja-JP" altLang="en-US" dirty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テキスト ボックス 21"/>
              <p:cNvSpPr txBox="1"/>
              <p:nvPr/>
            </p:nvSpPr>
            <p:spPr>
              <a:xfrm>
                <a:off x="4571998" y="1857363"/>
                <a:ext cx="785818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solidFill>
                      <a:srgbClr val="33CC33"/>
                    </a:solidFill>
                    <a:latin typeface="Times New Roman" pitchFamily="18" charset="0"/>
                    <a:cs typeface="Times New Roman" pitchFamily="18" charset="0"/>
                  </a:rPr>
                  <a:t>Es</a:t>
                </a:r>
                <a:endParaRPr kumimoji="1" lang="ja-JP" altLang="en-US" dirty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テキスト ボックス 22"/>
              <p:cNvSpPr txBox="1"/>
              <p:nvPr/>
            </p:nvSpPr>
            <p:spPr>
              <a:xfrm>
                <a:off x="3714742" y="5000635"/>
                <a:ext cx="785818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solidFill>
                      <a:srgbClr val="3333FF"/>
                    </a:solidFill>
                    <a:latin typeface="Symbol" pitchFamily="18" charset="2"/>
                    <a:cs typeface="Times New Roman" pitchFamily="18" charset="0"/>
                  </a:rPr>
                  <a:t>D</a:t>
                </a:r>
                <a:r>
                  <a:rPr lang="en-US" altLang="ja-JP" dirty="0" smtClean="0">
                    <a:solidFill>
                      <a:srgbClr val="3333FF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kumimoji="1" lang="ja-JP" altLang="en-US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2591832" y="1663145"/>
                <a:ext cx="2000262" cy="90721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400" dirty="0" smtClean="0">
                    <a:latin typeface="Times New Roman" pitchFamily="18" charset="0"/>
                    <a:cs typeface="Times New Roman" pitchFamily="18" charset="0"/>
                  </a:rPr>
                  <a:t>T18 </a:t>
                </a:r>
                <a:r>
                  <a:rPr lang="en-US" altLang="ja-JP" sz="1400" dirty="0">
                    <a:latin typeface="Times New Roman" pitchFamily="18" charset="0"/>
                    <a:cs typeface="Times New Roman" pitchFamily="18" charset="0"/>
                  </a:rPr>
                  <a:t>unloaded</a:t>
                </a:r>
                <a:r>
                  <a:rPr lang="en-US" altLang="ja-JP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kumimoji="1" lang="en-US" altLang="ja-JP" sz="1400" dirty="0" smtClean="0">
                    <a:latin typeface="Times New Roman" pitchFamily="18" charset="0"/>
                    <a:cs typeface="Times New Roman" pitchFamily="18" charset="0"/>
                  </a:rPr>
                  <a:t>100MV/m</a:t>
                </a:r>
                <a:endParaRPr kumimoji="1" lang="ja-JP" alt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5" name="グループ化 26"/>
          <p:cNvGrpSpPr/>
          <p:nvPr/>
        </p:nvGrpSpPr>
        <p:grpSpPr>
          <a:xfrm>
            <a:off x="4827368" y="3717031"/>
            <a:ext cx="3638855" cy="2761512"/>
            <a:chOff x="1371394" y="1142983"/>
            <a:chExt cx="5583183" cy="4970229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14480" y="1214422"/>
              <a:ext cx="5240097" cy="48625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" name="テキスト ボックス 26"/>
            <p:cNvSpPr txBox="1"/>
            <p:nvPr/>
          </p:nvSpPr>
          <p:spPr>
            <a:xfrm rot="16200000">
              <a:off x="-689640" y="3204017"/>
              <a:ext cx="4924858" cy="80278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 smtClean="0">
                  <a:latin typeface="Times New Roman" pitchFamily="18" charset="0"/>
                  <a:cs typeface="Times New Roman" pitchFamily="18" charset="0"/>
                </a:rPr>
                <a:t>P (MW),  </a:t>
              </a:r>
              <a:r>
                <a:rPr lang="en-US" altLang="ja-JP" sz="1400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 (MV/m), </a:t>
              </a:r>
              <a:r>
                <a:rPr lang="en-US" altLang="ja-JP" sz="1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 (MV/m), </a:t>
              </a:r>
              <a:r>
                <a:rPr lang="en-US" altLang="ja-JP" sz="1400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sz="1400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T(C), </a:t>
              </a:r>
              <a:r>
                <a:rPr lang="en-US" altLang="ja-JP" sz="1400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Sc*50 (MW/mm2)</a:t>
              </a:r>
              <a:endParaRPr kumimoji="1" lang="ja-JP" altLang="en-US" sz="14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3357554" y="5715016"/>
              <a:ext cx="1857388" cy="39819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 smtClean="0">
                  <a:latin typeface="Times New Roman" pitchFamily="18" charset="0"/>
                  <a:cs typeface="Times New Roman" pitchFamily="18" charset="0"/>
                </a:rPr>
                <a:t>Iris number</a:t>
              </a:r>
              <a:endParaRPr kumimoji="1" lang="ja-JP" alt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2143108" y="2500306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2143108" y="3286124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2143108" y="4071942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2500298" y="1643050"/>
              <a:ext cx="2428892" cy="642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2571736" y="2143116"/>
              <a:ext cx="2000264" cy="2143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cxnSp>
          <p:nvCxnSpPr>
            <p:cNvPr id="34" name="直線コネクタ 33"/>
            <p:cNvCxnSpPr/>
            <p:nvPr/>
          </p:nvCxnSpPr>
          <p:spPr>
            <a:xfrm rot="5400000" flipH="1" flipV="1">
              <a:off x="2556832" y="200857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rot="5400000" flipH="1" flipV="1">
              <a:off x="3013676" y="199628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 rot="5400000" flipH="1" flipV="1">
              <a:off x="3470520" y="198399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/>
            <p:nvPr/>
          </p:nvCxnSpPr>
          <p:spPr>
            <a:xfrm rot="5400000" flipH="1" flipV="1">
              <a:off x="3927364" y="197170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正方形/長方形 37"/>
            <p:cNvSpPr/>
            <p:nvPr/>
          </p:nvSpPr>
          <p:spPr>
            <a:xfrm>
              <a:off x="4500562" y="2143116"/>
              <a:ext cx="509590" cy="204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cxnSp>
          <p:nvCxnSpPr>
            <p:cNvPr id="39" name="直線コネクタ 38"/>
            <p:cNvCxnSpPr/>
            <p:nvPr/>
          </p:nvCxnSpPr>
          <p:spPr>
            <a:xfrm rot="5400000" flipH="1" flipV="1">
              <a:off x="4361912" y="196884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テキスト ボックス 39"/>
            <p:cNvSpPr txBox="1"/>
            <p:nvPr/>
          </p:nvSpPr>
          <p:spPr>
            <a:xfrm>
              <a:off x="3428992" y="4214818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1" lang="ja-JP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4929190" y="3357562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</a:t>
              </a:r>
              <a:endParaRPr kumimoji="1" lang="ja-JP" alt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5500694" y="2214553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</a:t>
              </a:r>
              <a:endParaRPr kumimoji="1" lang="ja-JP" alt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3143240" y="2857496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</a:t>
              </a:r>
              <a:endParaRPr kumimoji="1" lang="ja-JP" altLang="en-US" dirty="0">
                <a:solidFill>
                  <a:srgbClr val="33CC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714744" y="5000635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1" lang="ja-JP" altLang="en-US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2526348" y="1661390"/>
              <a:ext cx="2306112" cy="6769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 smtClean="0">
                  <a:latin typeface="Times New Roman" pitchFamily="18" charset="0"/>
                  <a:cs typeface="Times New Roman" pitchFamily="18" charset="0"/>
                </a:rPr>
                <a:t>TD18 </a:t>
              </a:r>
              <a:r>
                <a:rPr lang="en-US" altLang="ja-JP" sz="1400" dirty="0">
                  <a:latin typeface="Times New Roman" pitchFamily="18" charset="0"/>
                  <a:cs typeface="Times New Roman" pitchFamily="18" charset="0"/>
                </a:rPr>
                <a:t>unloaded</a:t>
              </a:r>
              <a:r>
                <a:rPr lang="en-US" altLang="ja-JP" sz="1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kumimoji="1" lang="en-US" altLang="ja-JP" sz="1400" dirty="0" smtClean="0">
                  <a:latin typeface="Times New Roman" pitchFamily="18" charset="0"/>
                  <a:cs typeface="Times New Roman" pitchFamily="18" charset="0"/>
                </a:rPr>
                <a:t>100MV/m</a:t>
              </a:r>
              <a:endParaRPr kumimoji="1" lang="ja-JP" alt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1265" name="Picture 1" descr="C:\Higo\2010\Reports_Papers_Conferences_Talks\100800 加速器学会　姫路\加速管高電界試験\T18_KEK struc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268760"/>
            <a:ext cx="3995936" cy="2204778"/>
          </a:xfrm>
          <a:prstGeom prst="rect">
            <a:avLst/>
          </a:prstGeom>
          <a:noFill/>
        </p:spPr>
      </p:pic>
      <p:pic>
        <p:nvPicPr>
          <p:cNvPr id="11266" name="Picture 2" descr="C:\Higo\2010\Reports_Papers_Conferences_Talks\100800 加速器学会　姫路\加速管高電界試験\091211_TD18#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1268760"/>
            <a:ext cx="3947160" cy="2260600"/>
          </a:xfrm>
          <a:prstGeom prst="rect">
            <a:avLst/>
          </a:prstGeom>
          <a:noFill/>
        </p:spPr>
      </p:pic>
      <p:pic>
        <p:nvPicPr>
          <p:cNvPr id="46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34426" y="0"/>
            <a:ext cx="2209574" cy="1656184"/>
          </a:xfrm>
          <a:prstGeom prst="rect">
            <a:avLst/>
          </a:prstGeom>
          <a:noFill/>
        </p:spPr>
      </p:pic>
      <p:pic>
        <p:nvPicPr>
          <p:cNvPr id="47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524272" cy="1484784"/>
          </a:xfrm>
          <a:prstGeom prst="rect">
            <a:avLst/>
          </a:prstGeom>
          <a:noFill/>
        </p:spPr>
      </p:pic>
      <p:sp>
        <p:nvSpPr>
          <p:cNvPr id="50" name="スライド番号プレースホルダ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51" name="円/楕円 50"/>
          <p:cNvSpPr/>
          <p:nvPr/>
        </p:nvSpPr>
        <p:spPr>
          <a:xfrm>
            <a:off x="6286512" y="5786454"/>
            <a:ext cx="642942" cy="5715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7000892" y="6215082"/>
            <a:ext cx="192882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kumimoji="1" lang="en-US" altLang="ja-JP" sz="2800" b="1" dirty="0" smtClean="0">
                <a:solidFill>
                  <a:srgbClr val="FF0000"/>
                </a:solidFill>
              </a:rPr>
              <a:t>T~47C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7643866" cy="1143000"/>
          </a:xfrm>
        </p:spPr>
        <p:txBody>
          <a:bodyPr/>
          <a:lstStyle/>
          <a:p>
            <a:r>
              <a:rPr kumimoji="1" lang="en-US" altLang="ja-JP" dirty="0" smtClean="0"/>
              <a:t>T24      </a:t>
            </a:r>
            <a:r>
              <a:rPr kumimoji="1" lang="en-US" altLang="ja-JP" dirty="0" smtClean="0">
                <a:sym typeface="Wingdings" pitchFamily="2" charset="2"/>
              </a:rPr>
              <a:t>     TD24</a:t>
            </a:r>
            <a:endParaRPr kumimoji="1" lang="ja-JP" altLang="en-US" dirty="0"/>
          </a:p>
        </p:txBody>
      </p:sp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1571604" y="2000240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70C0"/>
                </a:solidFill>
              </a:rPr>
              <a:t>Idea is to reduce H</a:t>
            </a:r>
            <a:r>
              <a:rPr kumimoji="1" lang="en-US" altLang="ja-JP" sz="2400" baseline="-25000" dirty="0" smtClean="0">
                <a:solidFill>
                  <a:srgbClr val="0070C0"/>
                </a:solidFill>
              </a:rPr>
              <a:t>s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 in TD24 comparing to TD18.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  <p:grpSp>
        <p:nvGrpSpPr>
          <p:cNvPr id="51" name="グループ化 50"/>
          <p:cNvGrpSpPr/>
          <p:nvPr/>
        </p:nvGrpSpPr>
        <p:grpSpPr>
          <a:xfrm>
            <a:off x="357158" y="2357430"/>
            <a:ext cx="3929090" cy="3580299"/>
            <a:chOff x="357158" y="2357430"/>
            <a:chExt cx="3929090" cy="3580299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7158" y="2357430"/>
              <a:ext cx="3929090" cy="3580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" name="テキスト ボックス 26"/>
            <p:cNvSpPr txBox="1"/>
            <p:nvPr/>
          </p:nvSpPr>
          <p:spPr>
            <a:xfrm>
              <a:off x="2357422" y="4786322"/>
              <a:ext cx="6129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b="1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1" lang="ja-JP" alt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テキスト ボックス 36"/>
            <p:cNvSpPr txBox="1"/>
            <p:nvPr/>
          </p:nvSpPr>
          <p:spPr>
            <a:xfrm>
              <a:off x="1571604" y="5143512"/>
              <a:ext cx="6129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000" b="1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sz="2000" b="1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1" lang="ja-JP" altLang="en-US" sz="2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テキスト ボックス 37"/>
            <p:cNvSpPr txBox="1"/>
            <p:nvPr/>
          </p:nvSpPr>
          <p:spPr>
            <a:xfrm>
              <a:off x="2857488" y="3429000"/>
              <a:ext cx="6129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000" b="1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</a:t>
              </a:r>
              <a:endParaRPr kumimoji="1" lang="ja-JP" altLang="en-US" sz="2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3000364" y="3929066"/>
              <a:ext cx="6129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</a:t>
              </a:r>
              <a:endParaRPr kumimoji="1" lang="ja-JP" alt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3286116" y="2786058"/>
              <a:ext cx="6129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000" b="1" dirty="0" smtClean="0">
                  <a:solidFill>
                    <a:srgbClr val="92D050"/>
                  </a:solidFill>
                  <a:latin typeface="Times New Roman" pitchFamily="18" charset="0"/>
                  <a:cs typeface="Times New Roman" pitchFamily="18" charset="0"/>
                </a:rPr>
                <a:t>Es</a:t>
              </a:r>
              <a:endParaRPr kumimoji="1" lang="ja-JP" altLang="en-US" sz="20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357430"/>
            <a:ext cx="4352925" cy="3548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3" name="直線コネクタ 32"/>
          <p:cNvCxnSpPr/>
          <p:nvPr/>
        </p:nvCxnSpPr>
        <p:spPr>
          <a:xfrm>
            <a:off x="785786" y="4357694"/>
            <a:ext cx="800105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グループ化 49"/>
          <p:cNvGrpSpPr/>
          <p:nvPr/>
        </p:nvGrpSpPr>
        <p:grpSpPr>
          <a:xfrm>
            <a:off x="5495933" y="2857496"/>
            <a:ext cx="2933719" cy="3309302"/>
            <a:chOff x="5495933" y="2857496"/>
            <a:chExt cx="2933719" cy="3309302"/>
          </a:xfrm>
        </p:grpSpPr>
        <p:sp>
          <p:nvSpPr>
            <p:cNvPr id="42" name="テキスト ボックス 41"/>
            <p:cNvSpPr txBox="1"/>
            <p:nvPr/>
          </p:nvSpPr>
          <p:spPr>
            <a:xfrm>
              <a:off x="6567503" y="4786322"/>
              <a:ext cx="6129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b="1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1" lang="ja-JP" alt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5495933" y="5143512"/>
              <a:ext cx="6129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000" b="1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sz="2000" b="1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1" lang="ja-JP" altLang="en-US" sz="2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6567503" y="3429000"/>
              <a:ext cx="6129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000" b="1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</a:t>
              </a:r>
              <a:endParaRPr kumimoji="1" lang="ja-JP" altLang="en-US" sz="2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6924693" y="3857628"/>
              <a:ext cx="6129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</a:t>
              </a:r>
              <a:endParaRPr kumimoji="1" lang="ja-JP" alt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テキスト ボックス 45"/>
            <p:cNvSpPr txBox="1"/>
            <p:nvPr/>
          </p:nvSpPr>
          <p:spPr>
            <a:xfrm>
              <a:off x="7139007" y="2857496"/>
              <a:ext cx="6129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000" b="1" dirty="0" smtClean="0">
                  <a:solidFill>
                    <a:srgbClr val="92D050"/>
                  </a:solidFill>
                  <a:latin typeface="Times New Roman" pitchFamily="18" charset="0"/>
                  <a:cs typeface="Times New Roman" pitchFamily="18" charset="0"/>
                </a:rPr>
                <a:t>Es</a:t>
              </a:r>
              <a:endParaRPr kumimoji="1" lang="ja-JP" altLang="en-US" sz="20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円/楕円 46"/>
            <p:cNvSpPr/>
            <p:nvPr/>
          </p:nvSpPr>
          <p:spPr>
            <a:xfrm>
              <a:off x="5495933" y="5072074"/>
              <a:ext cx="642942" cy="571504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/>
            <p:cNvSpPr txBox="1"/>
            <p:nvPr/>
          </p:nvSpPr>
          <p:spPr>
            <a:xfrm>
              <a:off x="6500826" y="5643578"/>
              <a:ext cx="1928826" cy="523220"/>
            </a:xfrm>
            <a:prstGeom prst="rect">
              <a:avLst/>
            </a:prstGeom>
            <a:solidFill>
              <a:srgbClr val="00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800" b="1" dirty="0" smtClean="0">
                  <a:solidFill>
                    <a:srgbClr val="0070C0"/>
                  </a:solidFill>
                  <a:latin typeface="Symbol" pitchFamily="18" charset="2"/>
                </a:rPr>
                <a:t>D</a:t>
              </a:r>
              <a:r>
                <a:rPr kumimoji="1" lang="en-US" altLang="ja-JP" sz="2800" b="1" dirty="0" smtClean="0">
                  <a:solidFill>
                    <a:srgbClr val="0070C0"/>
                  </a:solidFill>
                </a:rPr>
                <a:t>T&lt;25C</a:t>
              </a:r>
              <a:endParaRPr kumimoji="1" lang="ja-JP" altLang="en-US" sz="28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49" name="テキスト ボックス 48"/>
          <p:cNvSpPr txBox="1"/>
          <p:nvPr/>
        </p:nvSpPr>
        <p:spPr>
          <a:xfrm>
            <a:off x="1142976" y="1571612"/>
            <a:ext cx="707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Tested                                                           To be tested</a:t>
            </a:r>
            <a:endParaRPr kumimoji="1" lang="ja-JP" altLang="en-US" sz="2400" dirty="0"/>
          </a:p>
        </p:txBody>
      </p:sp>
      <p:pic>
        <p:nvPicPr>
          <p:cNvPr id="52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495928"/>
            <a:ext cx="1357322" cy="1017379"/>
          </a:xfrm>
          <a:prstGeom prst="rect">
            <a:avLst/>
          </a:prstGeom>
          <a:noFill/>
        </p:spPr>
      </p:pic>
      <p:pic>
        <p:nvPicPr>
          <p:cNvPr id="53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428604"/>
            <a:ext cx="1084269" cy="10561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olidFill>
                  <a:srgbClr val="00B0F0"/>
                </a:solidFill>
              </a:rPr>
              <a:t>Processing whole history</a:t>
            </a:r>
            <a:endParaRPr kumimoji="1" lang="ja-JP" altLang="en-US" dirty="0">
              <a:solidFill>
                <a:srgbClr val="00B0F0"/>
              </a:solidFill>
            </a:endParaRPr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>
          <a:xfrm>
            <a:off x="6553200" y="6070598"/>
            <a:ext cx="2133600" cy="365125"/>
          </a:xfrm>
        </p:spPr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pic>
        <p:nvPicPr>
          <p:cNvPr id="2050" name="Picture 2" descr="C:\Higo\2009\Reports_Papers_Conferences_Talks\090805　加速器学会\肥後\Structure 100MVm\MasterGraph_ProcessingHistory_Ushimoto_till_0906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2071678"/>
            <a:ext cx="3473634" cy="2786082"/>
          </a:xfrm>
          <a:prstGeom prst="rect">
            <a:avLst/>
          </a:prstGeom>
          <a:noFill/>
        </p:spPr>
      </p:pic>
      <p:pic>
        <p:nvPicPr>
          <p:cNvPr id="8193" name="Picture 1" descr="C:\Higo\2010\Reports_Papers_Conferences_Talks\100800 加速器学会　姫路\加速管高電界試験\100701 TD18_Disk_#2 Whole Histor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071678"/>
            <a:ext cx="3286148" cy="2773608"/>
          </a:xfrm>
          <a:prstGeom prst="rect">
            <a:avLst/>
          </a:prstGeom>
          <a:noFill/>
        </p:spPr>
      </p:pic>
      <p:sp>
        <p:nvSpPr>
          <p:cNvPr id="11" name="テキスト ボックス 10"/>
          <p:cNvSpPr txBox="1"/>
          <p:nvPr/>
        </p:nvSpPr>
        <p:spPr>
          <a:xfrm>
            <a:off x="3786182" y="1071546"/>
            <a:ext cx="1872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/>
              <a:t>TD18</a:t>
            </a:r>
          </a:p>
          <a:p>
            <a:pPr algn="ctr"/>
            <a:r>
              <a:rPr lang="en-US" altLang="ja-JP" sz="2800" dirty="0" smtClean="0"/>
              <a:t>D</a:t>
            </a:r>
            <a:r>
              <a:rPr kumimoji="1" lang="en-US" altLang="ja-JP" sz="2800" dirty="0" smtClean="0"/>
              <a:t>amped</a:t>
            </a:r>
            <a:endParaRPr kumimoji="1" lang="ja-JP" altLang="en-US" sz="28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00034" y="1000108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/>
              <a:t>T18</a:t>
            </a:r>
          </a:p>
          <a:p>
            <a:pPr algn="ctr"/>
            <a:r>
              <a:rPr kumimoji="1" lang="en-US" altLang="ja-JP" sz="2800" dirty="0" err="1" smtClean="0"/>
              <a:t>Undamped</a:t>
            </a:r>
            <a:endParaRPr kumimoji="1" lang="ja-JP" altLang="en-US" sz="28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1500174"/>
            <a:ext cx="297510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直線コネクタ 14"/>
          <p:cNvCxnSpPr/>
          <p:nvPr/>
        </p:nvCxnSpPr>
        <p:spPr>
          <a:xfrm>
            <a:off x="285720" y="2928934"/>
            <a:ext cx="885828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>
            <a:off x="214282" y="4500570"/>
            <a:ext cx="892971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6215074" y="1142984"/>
            <a:ext cx="3143272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/>
              <a:t>T24</a:t>
            </a:r>
          </a:p>
          <a:p>
            <a:pPr algn="ctr"/>
            <a:r>
              <a:rPr kumimoji="1" lang="en-US" altLang="ja-JP" sz="2800" dirty="0" err="1" smtClean="0"/>
              <a:t>Undamped</a:t>
            </a:r>
            <a:endParaRPr kumimoji="1" lang="ja-JP" altLang="en-US" sz="2800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643306" y="5072074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>
                <a:solidFill>
                  <a:srgbClr val="0070C0"/>
                </a:solidFill>
              </a:rPr>
              <a:t>ACC-BD=</a:t>
            </a:r>
            <a:r>
              <a:rPr kumimoji="1" lang="en-US" altLang="ja-JP" sz="2400" b="1" dirty="0" smtClean="0">
                <a:solidFill>
                  <a:srgbClr val="0070C0"/>
                </a:solidFill>
              </a:rPr>
              <a:t>7000</a:t>
            </a:r>
            <a:endParaRPr kumimoji="1" lang="ja-JP" altLang="en-US" sz="2400" b="1" dirty="0">
              <a:solidFill>
                <a:srgbClr val="0070C0"/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715140" y="5072074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smtClean="0">
                <a:solidFill>
                  <a:srgbClr val="0070C0"/>
                </a:solidFill>
              </a:rPr>
              <a:t>ACC-BD=11</a:t>
            </a:r>
            <a:r>
              <a:rPr kumimoji="1" lang="en-US" altLang="ja-JP" sz="2400" b="1" smtClean="0">
                <a:solidFill>
                  <a:srgbClr val="0070C0"/>
                </a:solidFill>
              </a:rPr>
              <a:t>00</a:t>
            </a:r>
            <a:endParaRPr kumimoji="1" lang="ja-JP" altLang="en-US" sz="2400" b="1" dirty="0">
              <a:solidFill>
                <a:srgbClr val="0070C0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714348" y="5072074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>
                <a:solidFill>
                  <a:srgbClr val="0070C0"/>
                </a:solidFill>
              </a:rPr>
              <a:t>ACC-BD=2</a:t>
            </a:r>
            <a:r>
              <a:rPr kumimoji="1" lang="en-US" altLang="ja-JP" sz="2400" b="1" dirty="0" smtClean="0">
                <a:solidFill>
                  <a:srgbClr val="0070C0"/>
                </a:solidFill>
              </a:rPr>
              <a:t>000</a:t>
            </a:r>
            <a:endParaRPr kumimoji="1" lang="ja-JP" altLang="en-US" sz="2400" b="1" dirty="0">
              <a:solidFill>
                <a:srgbClr val="0070C0"/>
              </a:solidFill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28596" y="5500702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/>
              <a:t>RF ON=4</a:t>
            </a:r>
            <a:r>
              <a:rPr kumimoji="1" lang="en-US" altLang="ja-JP" sz="2400" b="1" dirty="0" smtClean="0"/>
              <a:t>000hr</a:t>
            </a:r>
            <a:endParaRPr kumimoji="1" lang="ja-JP" altLang="en-US" sz="2400" b="1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428992" y="5500702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/>
              <a:t>RF ON=3</a:t>
            </a:r>
            <a:r>
              <a:rPr kumimoji="1" lang="en-US" altLang="ja-JP" sz="2400" b="1" dirty="0" smtClean="0"/>
              <a:t>000hr</a:t>
            </a:r>
            <a:endParaRPr kumimoji="1" lang="ja-JP" altLang="en-US" sz="2400" b="1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572264" y="5500702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/>
              <a:t>RF ON=17</a:t>
            </a:r>
            <a:r>
              <a:rPr kumimoji="1" lang="en-US" altLang="ja-JP" sz="2400" b="1" dirty="0" smtClean="0"/>
              <a:t>00hr</a:t>
            </a:r>
            <a:endParaRPr kumimoji="1" lang="ja-JP" altLang="en-US" sz="2400" b="1" dirty="0"/>
          </a:p>
        </p:txBody>
      </p:sp>
      <p:sp>
        <p:nvSpPr>
          <p:cNvPr id="28" name="下矢印 27"/>
          <p:cNvSpPr/>
          <p:nvPr/>
        </p:nvSpPr>
        <p:spPr>
          <a:xfrm rot="10800000">
            <a:off x="8109071" y="4610096"/>
            <a:ext cx="357190" cy="428628"/>
          </a:xfrm>
          <a:prstGeom prst="downArrow">
            <a:avLst/>
          </a:prstGeom>
          <a:solidFill>
            <a:srgbClr val="FFFF0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下矢印 28"/>
          <p:cNvSpPr/>
          <p:nvPr/>
        </p:nvSpPr>
        <p:spPr>
          <a:xfrm rot="10800000">
            <a:off x="5305396" y="4635361"/>
            <a:ext cx="357190" cy="428628"/>
          </a:xfrm>
          <a:prstGeom prst="downArrow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下矢印 29"/>
          <p:cNvSpPr/>
          <p:nvPr/>
        </p:nvSpPr>
        <p:spPr>
          <a:xfrm rot="10800000">
            <a:off x="2487088" y="4588089"/>
            <a:ext cx="357190" cy="428628"/>
          </a:xfrm>
          <a:prstGeom prst="downArrow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6429388" y="78579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00B050"/>
                </a:solidFill>
              </a:rPr>
              <a:t>Dec.2010-Mar.2011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3500430" y="714356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00B050"/>
                </a:solidFill>
              </a:rPr>
              <a:t>Dec.2009-Nov.2010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357158" y="714356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solidFill>
                  <a:srgbClr val="00B050"/>
                </a:solidFill>
              </a:rPr>
              <a:t>Oct</a:t>
            </a:r>
            <a:r>
              <a:rPr kumimoji="1" lang="en-US" altLang="ja-JP" dirty="0" smtClean="0">
                <a:solidFill>
                  <a:srgbClr val="00B050"/>
                </a:solidFill>
              </a:rPr>
              <a:t>.2008-Jun.2009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-214346" y="2571744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rgbClr val="FF0000"/>
                </a:solidFill>
              </a:rPr>
              <a:t>100MV/m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85720" y="5929330"/>
            <a:ext cx="8429684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 smtClean="0">
                <a:solidFill>
                  <a:srgbClr val="0070C0"/>
                </a:solidFill>
              </a:rPr>
              <a:t>ダンピング構造無しの加速管は全放電数が少ない</a:t>
            </a:r>
            <a:endParaRPr kumimoji="1" lang="ja-JP" altLang="en-US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Higo\2011\X-band\Nextef\T24_Disk_#3\110215 Dark current Yingchao\110209 T24#3 dark curre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603518"/>
            <a:ext cx="2627784" cy="3672408"/>
          </a:xfrm>
          <a:prstGeom prst="rect">
            <a:avLst/>
          </a:prstGeom>
          <a:noFill/>
        </p:spPr>
      </p:pic>
      <p:sp>
        <p:nvSpPr>
          <p:cNvPr id="2" name="テキスト ボックス 1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dirty="0" smtClean="0"/>
              <a:t>Comparison of dark current</a:t>
            </a:r>
            <a:endParaRPr kumimoji="1" lang="ja-JP" altLang="en-US" sz="4400" dirty="0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402600" y="1761820"/>
          <a:ext cx="2857520" cy="2918697"/>
        </p:xfrm>
        <a:graphic>
          <a:graphicData uri="http://schemas.openxmlformats.org/presentationml/2006/ole">
            <p:oleObj spid="_x0000_s55298" name="KGPlot" r:id="rId4" imgW="5486400" imgH="5486400" progId="KGraph_Plot">
              <p:embed/>
            </p:oleObj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1157226" y="723592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50"/>
                </a:solidFill>
              </a:rPr>
              <a:t>T18_Disk</a:t>
            </a:r>
            <a:endParaRPr kumimoji="1" lang="ja-JP" altLang="en-US" sz="2800" dirty="0">
              <a:solidFill>
                <a:srgbClr val="00B050"/>
              </a:solidFill>
            </a:endParaRPr>
          </a:p>
        </p:txBody>
      </p:sp>
      <p:pic>
        <p:nvPicPr>
          <p:cNvPr id="6" name="Picture 2" descr="C:\Higo\2010\Reports_Papers_Conferences_Talks\100523_IPAC10_京都\Higo_THPEA012_KEK_Nextef\TD18_Disk_#2_DarkCurrent100308_forIPAC10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50884" y="1142984"/>
            <a:ext cx="3357586" cy="3617427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3800432" y="72359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TD18_Disk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928662" y="4714884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err="1" smtClean="0"/>
              <a:t>Eacc</a:t>
            </a:r>
            <a:r>
              <a:rPr kumimoji="1" lang="en-US" altLang="ja-JP" sz="2400" dirty="0" smtClean="0"/>
              <a:t> for peak dark current of 10 </a:t>
            </a:r>
            <a:r>
              <a:rPr kumimoji="1" lang="en-US" altLang="ja-JP" sz="2400" dirty="0" err="1" smtClean="0">
                <a:latin typeface="Symbol" pitchFamily="18" charset="2"/>
              </a:rPr>
              <a:t>m</a:t>
            </a:r>
            <a:r>
              <a:rPr kumimoji="1" lang="en-US" altLang="ja-JP" sz="2400" dirty="0" err="1" smtClean="0"/>
              <a:t>A</a:t>
            </a:r>
            <a:endParaRPr kumimoji="1" lang="en-US" altLang="ja-JP" sz="2400" dirty="0" smtClean="0">
              <a:sym typeface="Wingdings" pitchFamily="2" charset="2"/>
            </a:endParaRPr>
          </a:p>
          <a:p>
            <a:pPr algn="ctr"/>
            <a:r>
              <a:rPr kumimoji="1" lang="en-US" altLang="ja-JP" sz="2400" dirty="0" smtClean="0">
                <a:solidFill>
                  <a:srgbClr val="00B050"/>
                </a:solidFill>
                <a:sym typeface="Wingdings" pitchFamily="2" charset="2"/>
              </a:rPr>
              <a:t>90MV/m</a:t>
            </a:r>
            <a:r>
              <a:rPr kumimoji="1"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                             70MV/m                             </a:t>
            </a:r>
            <a:r>
              <a:rPr lang="en-US" altLang="ja-JP" sz="2400" dirty="0" smtClean="0">
                <a:solidFill>
                  <a:srgbClr val="00B050"/>
                </a:solidFill>
                <a:sym typeface="Wingdings" pitchFamily="2" charset="2"/>
              </a:rPr>
              <a:t>85</a:t>
            </a:r>
            <a:r>
              <a:rPr kumimoji="1" lang="en-US" altLang="ja-JP" sz="2400" dirty="0" smtClean="0">
                <a:solidFill>
                  <a:srgbClr val="00B050"/>
                </a:solidFill>
                <a:sym typeface="Wingdings" pitchFamily="2" charset="2"/>
              </a:rPr>
              <a:t>MV/m</a:t>
            </a:r>
            <a:endParaRPr kumimoji="1" lang="ja-JP" altLang="en-US" sz="2400" dirty="0">
              <a:solidFill>
                <a:srgbClr val="00B050"/>
              </a:solidFill>
            </a:endParaRPr>
          </a:p>
        </p:txBody>
      </p:sp>
      <p:cxnSp>
        <p:nvCxnSpPr>
          <p:cNvPr id="12" name="直線コネクタ 11"/>
          <p:cNvCxnSpPr/>
          <p:nvPr/>
        </p:nvCxnSpPr>
        <p:spPr>
          <a:xfrm>
            <a:off x="546659" y="2833238"/>
            <a:ext cx="8643998" cy="0"/>
          </a:xfrm>
          <a:prstGeom prst="line">
            <a:avLst/>
          </a:prstGeom>
          <a:ln w="3810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6804248" y="795030"/>
            <a:ext cx="2068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50"/>
                </a:solidFill>
              </a:rPr>
              <a:t>T24_Disk</a:t>
            </a:r>
            <a:endParaRPr kumimoji="1" lang="ja-JP" altLang="en-US" sz="2800" dirty="0">
              <a:solidFill>
                <a:srgbClr val="00B050"/>
              </a:solidFill>
            </a:endParaRPr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142976" y="5572140"/>
            <a:ext cx="7344816" cy="9541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err="1" smtClean="0">
                <a:solidFill>
                  <a:srgbClr val="00B050"/>
                </a:solidFill>
              </a:rPr>
              <a:t>Undamped</a:t>
            </a:r>
            <a:r>
              <a:rPr lang="en-US" altLang="ja-JP" sz="2800" dirty="0" smtClean="0">
                <a:solidFill>
                  <a:srgbClr val="00B050"/>
                </a:solidFill>
              </a:rPr>
              <a:t> 85~90 MV/m</a:t>
            </a:r>
            <a:r>
              <a:rPr lang="en-US" altLang="ja-JP" sz="2800" dirty="0" smtClean="0">
                <a:solidFill>
                  <a:srgbClr val="00B0F0"/>
                </a:solidFill>
              </a:rPr>
              <a:t>       </a:t>
            </a:r>
            <a:r>
              <a:rPr lang="en-US" altLang="ja-JP" sz="2800" dirty="0" smtClean="0">
                <a:solidFill>
                  <a:srgbClr val="FF0000"/>
                </a:solidFill>
              </a:rPr>
              <a:t>damped ~70MV/m</a:t>
            </a:r>
          </a:p>
          <a:p>
            <a:pPr algn="ctr"/>
            <a:r>
              <a:rPr kumimoji="1" lang="ja-JP" altLang="en-US" sz="2800" dirty="0" smtClean="0">
                <a:solidFill>
                  <a:srgbClr val="0070C0"/>
                </a:solidFill>
              </a:rPr>
              <a:t>暗電流の少ない方が高電界特性が良い？</a:t>
            </a:r>
            <a:endParaRPr kumimoji="1" lang="ja-JP" altLang="en-US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dirty="0" smtClean="0">
                <a:solidFill>
                  <a:srgbClr val="00B0F0"/>
                </a:solidFill>
              </a:rPr>
              <a:t>放電頻度の比較　及び　変遷</a:t>
            </a:r>
            <a:endParaRPr lang="ja-JP" altLang="en-US" dirty="0">
              <a:solidFill>
                <a:srgbClr val="00B0F0"/>
              </a:solidFill>
            </a:endParaRPr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61FED7-8A74-49D1-88A6-2D04A2EDD761}" type="slidenum">
              <a:rPr lang="ja-JP" altLang="en-US"/>
              <a:pPr>
                <a:defRPr/>
              </a:pPr>
              <a:t>7</a:t>
            </a:fld>
            <a:endParaRPr lang="ja-JP" altLang="en-US"/>
          </a:p>
        </p:txBody>
      </p:sp>
      <p:sp>
        <p:nvSpPr>
          <p:cNvPr id="14" name="円弧 13"/>
          <p:cNvSpPr/>
          <p:nvPr/>
        </p:nvSpPr>
        <p:spPr>
          <a:xfrm>
            <a:off x="1004089" y="4351425"/>
            <a:ext cx="71438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487" name="Picture 7" descr="C:\Higo\2010\Reports_Papers_Conferences_Talks\100800 加速器学会　姫路\加速管高電界試験\100603 TD18_Disk_#2_BDR_correct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00438"/>
            <a:ext cx="3744416" cy="2615148"/>
          </a:xfrm>
          <a:prstGeom prst="rect">
            <a:avLst/>
          </a:prstGeom>
          <a:noFill/>
        </p:spPr>
      </p:pic>
      <p:pic>
        <p:nvPicPr>
          <p:cNvPr id="20490" name="Picture 10" descr="C:\Higo\2010\Reports_Papers_Conferences_Talks\100800 加速器学会　姫路\加速管高電界試験\090610_T18_#2_BDR_252ns_412ns_for plot(100803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908151"/>
            <a:ext cx="3608583" cy="2520280"/>
          </a:xfrm>
          <a:prstGeom prst="rect">
            <a:avLst/>
          </a:prstGeom>
          <a:noFill/>
        </p:spPr>
      </p:pic>
      <p:pic>
        <p:nvPicPr>
          <p:cNvPr id="20491" name="Picture 11" descr="C:\Higo\2010\Reports_Papers_Conferences_Talks\100800 加速器学会　姫路\加速管高電界試験\IPAC10_BDR_比較_230-252ns_Summary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2552" y="1000108"/>
            <a:ext cx="4091448" cy="2857520"/>
          </a:xfrm>
          <a:prstGeom prst="rect">
            <a:avLst/>
          </a:prstGeom>
          <a:noFill/>
        </p:spPr>
      </p:pic>
      <p:pic>
        <p:nvPicPr>
          <p:cNvPr id="35842" name="Picture 2" descr="C:\Higo\2010\Reports_Papers_Conferences_Talks\100800 加速器学会　姫路\加速管高電界試験\100603 TD18_Disk_#2_BDR_evolution_correct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3929066"/>
            <a:ext cx="3357554" cy="2344959"/>
          </a:xfrm>
          <a:prstGeom prst="rect">
            <a:avLst/>
          </a:prstGeom>
          <a:noFill/>
        </p:spPr>
      </p:pic>
      <p:sp>
        <p:nvSpPr>
          <p:cNvPr id="15" name="テキスト ボックス 14"/>
          <p:cNvSpPr txBox="1"/>
          <p:nvPr/>
        </p:nvSpPr>
        <p:spPr>
          <a:xfrm>
            <a:off x="3857620" y="1928802"/>
            <a:ext cx="1368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 smtClean="0"/>
              <a:t>比較</a:t>
            </a:r>
            <a:r>
              <a:rPr lang="en-US" altLang="ja-JP" dirty="0" smtClean="0"/>
              <a:t>Damped</a:t>
            </a:r>
          </a:p>
          <a:p>
            <a:pPr algn="ctr"/>
            <a:r>
              <a:rPr kumimoji="1" lang="en-US" altLang="ja-JP" dirty="0" err="1" smtClean="0"/>
              <a:t>Undamped</a:t>
            </a:r>
            <a:endParaRPr kumimoji="1" lang="ja-JP" altLang="en-US" dirty="0"/>
          </a:p>
        </p:txBody>
      </p:sp>
      <p:sp>
        <p:nvSpPr>
          <p:cNvPr id="16" name="右矢印 15"/>
          <p:cNvSpPr/>
          <p:nvPr/>
        </p:nvSpPr>
        <p:spPr>
          <a:xfrm rot="20784440">
            <a:off x="4175437" y="3262449"/>
            <a:ext cx="1062002" cy="3994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右矢印 17"/>
          <p:cNvSpPr/>
          <p:nvPr/>
        </p:nvSpPr>
        <p:spPr>
          <a:xfrm>
            <a:off x="4357686" y="4857760"/>
            <a:ext cx="1000132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4143372" y="442913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BDR</a:t>
            </a:r>
            <a:r>
              <a:rPr kumimoji="1" lang="ja-JP" altLang="en-US" sz="2400" b="1" dirty="0" smtClean="0"/>
              <a:t>変遷</a:t>
            </a:r>
            <a:endParaRPr kumimoji="1" lang="en-US" altLang="ja-JP" sz="2400" b="1" dirty="0" smtClean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14282" y="764134"/>
            <a:ext cx="219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/>
              <a:t>T18</a:t>
            </a:r>
            <a:r>
              <a:rPr kumimoji="1" lang="ja-JP" altLang="en-US" sz="2000" b="1" dirty="0" smtClean="0"/>
              <a:t>　</a:t>
            </a:r>
            <a:r>
              <a:rPr kumimoji="1" lang="en-US" altLang="ja-JP" sz="2000" b="1" dirty="0" err="1" smtClean="0"/>
              <a:t>Eacc</a:t>
            </a:r>
            <a:r>
              <a:rPr kumimoji="1" lang="ja-JP" altLang="en-US" sz="2000" b="1" dirty="0" smtClean="0"/>
              <a:t>依存性</a:t>
            </a:r>
            <a:endParaRPr kumimoji="1" lang="ja-JP" altLang="en-US" sz="2000" b="1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214282" y="3284414"/>
            <a:ext cx="219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/>
              <a:t>TD18</a:t>
            </a:r>
            <a:r>
              <a:rPr kumimoji="1" lang="ja-JP" altLang="en-US" sz="2000" b="1" dirty="0" smtClean="0"/>
              <a:t>　</a:t>
            </a:r>
            <a:r>
              <a:rPr kumimoji="1" lang="en-US" altLang="ja-JP" sz="2000" b="1" dirty="0" err="1" smtClean="0"/>
              <a:t>Eacc</a:t>
            </a:r>
            <a:r>
              <a:rPr kumimoji="1" lang="ja-JP" altLang="en-US" sz="2000" b="1" dirty="0" smtClean="0"/>
              <a:t>依存性</a:t>
            </a:r>
            <a:endParaRPr kumimoji="1" lang="ja-JP" altLang="en-US" sz="2000" b="1" dirty="0"/>
          </a:p>
        </p:txBody>
      </p:sp>
      <p:sp>
        <p:nvSpPr>
          <p:cNvPr id="17" name="右中かっこ 16"/>
          <p:cNvSpPr/>
          <p:nvPr/>
        </p:nvSpPr>
        <p:spPr>
          <a:xfrm>
            <a:off x="3714712" y="2714050"/>
            <a:ext cx="428628" cy="1785950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285720" y="6215082"/>
            <a:ext cx="8358246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 smtClean="0">
                <a:solidFill>
                  <a:srgbClr val="0070C0"/>
                </a:solidFill>
              </a:rPr>
              <a:t>ダンピング有りは無しに比べて放電頻度が</a:t>
            </a:r>
            <a:r>
              <a:rPr kumimoji="1" lang="ja-JP" altLang="en-US" sz="2800" dirty="0" smtClean="0">
                <a:solidFill>
                  <a:srgbClr val="0070C0"/>
                </a:solidFill>
              </a:rPr>
              <a:t>二桁高い</a:t>
            </a:r>
            <a:endParaRPr kumimoji="1" lang="ja-JP" altLang="en-US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16632"/>
            <a:ext cx="4716016" cy="1728192"/>
          </a:xfrm>
        </p:spPr>
        <p:txBody>
          <a:bodyPr>
            <a:noAutofit/>
          </a:bodyPr>
          <a:lstStyle/>
          <a:p>
            <a:r>
              <a:rPr kumimoji="1" lang="en-US" altLang="ja-JP" sz="3200" dirty="0" smtClean="0"/>
              <a:t>T24#3</a:t>
            </a:r>
            <a:br>
              <a:rPr kumimoji="1" lang="en-US" altLang="ja-JP" sz="3200" dirty="0" smtClean="0"/>
            </a:br>
            <a:r>
              <a:rPr kumimoji="1" lang="en-US" altLang="ja-JP" sz="3200" dirty="0" smtClean="0"/>
              <a:t>BDR evolution at 252ns</a:t>
            </a:r>
            <a:br>
              <a:rPr kumimoji="1" lang="en-US" altLang="ja-JP" sz="3200" dirty="0" smtClean="0"/>
            </a:br>
            <a:r>
              <a:rPr kumimoji="1" lang="en-US" altLang="ja-JP" sz="3200" dirty="0" smtClean="0"/>
              <a:t>normalized 100MV/m</a:t>
            </a:r>
            <a:endParaRPr kumimoji="1" lang="ja-JP" altLang="en-US" sz="3200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688-FE33-4133-B8D1-F6C33B139EE3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27650" name="Picture 2" descr="C:\Higo\2011\X-band\Nextef\T24_Disk_#3\110308 Summary (7)\BDR vs Eac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4270799" cy="3156198"/>
          </a:xfrm>
          <a:prstGeom prst="rect">
            <a:avLst/>
          </a:prstGeom>
          <a:noFill/>
        </p:spPr>
      </p:pic>
      <p:pic>
        <p:nvPicPr>
          <p:cNvPr id="27651" name="Picture 3" descr="C:\Higo\2011\X-band\Nextef\T24_Disk_#3\110308 Summary (7)\BDR vs time LogLo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0648"/>
            <a:ext cx="3729224" cy="2983379"/>
          </a:xfrm>
          <a:prstGeom prst="rect">
            <a:avLst/>
          </a:prstGeom>
          <a:noFill/>
        </p:spPr>
      </p:pic>
      <p:pic>
        <p:nvPicPr>
          <p:cNvPr id="27652" name="Picture 4" descr="C:\Higo\2011\X-band\Nextef\T24_Disk_#3\110308 Summary (7)\BDR vs time semiLo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140968"/>
            <a:ext cx="3797385" cy="2652142"/>
          </a:xfrm>
          <a:prstGeom prst="rect">
            <a:avLst/>
          </a:prstGeom>
          <a:noFill/>
        </p:spPr>
      </p:pic>
      <p:sp>
        <p:nvSpPr>
          <p:cNvPr id="12" name="右矢印 11"/>
          <p:cNvSpPr/>
          <p:nvPr/>
        </p:nvSpPr>
        <p:spPr>
          <a:xfrm>
            <a:off x="4143372" y="2928934"/>
            <a:ext cx="928694" cy="5720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691680" y="501317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>
                <a:solidFill>
                  <a:srgbClr val="0070C0"/>
                </a:solidFill>
              </a:rPr>
              <a:t>Assuming the same exponential slope as that at 400hr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85786" y="5857892"/>
            <a:ext cx="7500990" cy="58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 smtClean="0">
                <a:solidFill>
                  <a:srgbClr val="0070C0"/>
                </a:solidFill>
              </a:rPr>
              <a:t>放電頻度：</a:t>
            </a:r>
            <a:r>
              <a:rPr kumimoji="1" lang="en-US" altLang="ja-JP" sz="3200" dirty="0" smtClean="0">
                <a:solidFill>
                  <a:srgbClr val="0070C0"/>
                </a:solidFill>
              </a:rPr>
              <a:t>T24</a:t>
            </a:r>
            <a:r>
              <a:rPr kumimoji="1" lang="ja-JP" altLang="en-US" sz="3200" dirty="0" smtClean="0">
                <a:solidFill>
                  <a:srgbClr val="0070C0"/>
                </a:solidFill>
              </a:rPr>
              <a:t>は少ない＆は</a:t>
            </a:r>
            <a:r>
              <a:rPr kumimoji="1" lang="ja-JP" altLang="en-US" sz="3200" dirty="0" smtClean="0">
                <a:solidFill>
                  <a:srgbClr val="0070C0"/>
                </a:solidFill>
              </a:rPr>
              <a:t>減り続ける</a:t>
            </a:r>
            <a:endParaRPr kumimoji="1" lang="ja-JP" altLang="en-US" sz="3200" dirty="0">
              <a:solidFill>
                <a:srgbClr val="0070C0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000496" y="2428868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BDR</a:t>
            </a:r>
            <a:r>
              <a:rPr kumimoji="1" lang="ja-JP" altLang="en-US" sz="2400" b="1" dirty="0" smtClean="0"/>
              <a:t>変遷</a:t>
            </a:r>
            <a:endParaRPr kumimoji="1" lang="en-US" altLang="ja-JP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 noChangeAspect="1"/>
          </p:cNvGrpSpPr>
          <p:nvPr/>
        </p:nvGrpSpPr>
        <p:grpSpPr>
          <a:xfrm>
            <a:off x="0" y="85876"/>
            <a:ext cx="5057900" cy="6772124"/>
            <a:chOff x="1876300" y="469075"/>
            <a:chExt cx="4771700" cy="6388925"/>
          </a:xfrm>
        </p:grpSpPr>
        <p:pic>
          <p:nvPicPr>
            <p:cNvPr id="3077" name="Picture 5" descr="G:\Departments\EN\Groups\MME\MM\Metallurgy\MEB-Sigma\MAichele\TD18 KEK-SLAC postmortem inspection\Slice B\TD18_KEK-SLAC_B-US-28.t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76300" y="3229100"/>
              <a:ext cx="3600000" cy="2700000"/>
            </a:xfrm>
            <a:prstGeom prst="rect">
              <a:avLst/>
            </a:prstGeom>
            <a:noFill/>
          </p:spPr>
        </p:pic>
        <p:pic>
          <p:nvPicPr>
            <p:cNvPr id="3076" name="Picture 4" descr="G:\Departments\EN\Groups\MME\MM\Metallurgy\MEB-Sigma\MAichele\TD18 KEK-SLAC postmortem inspection\Slice B\TD18_KEK-SLAC_B-US-27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19300" y="469075"/>
              <a:ext cx="3600000" cy="2700000"/>
            </a:xfrm>
            <a:prstGeom prst="rect">
              <a:avLst/>
            </a:prstGeom>
            <a:noFill/>
          </p:spPr>
        </p:pic>
        <p:pic>
          <p:nvPicPr>
            <p:cNvPr id="3075" name="Picture 3" descr="G:\Departments\EN\Groups\MME\MM\Metallurgy\MEB-Sigma\MAichele\TD18 KEK-SLAC postmortem inspection\Slice B\TD18_KEK-SLAC_B-US-26.t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0" y="2390900"/>
              <a:ext cx="3600000" cy="2700000"/>
            </a:xfrm>
            <a:prstGeom prst="rect">
              <a:avLst/>
            </a:prstGeom>
            <a:noFill/>
          </p:spPr>
        </p:pic>
        <p:pic>
          <p:nvPicPr>
            <p:cNvPr id="3074" name="Picture 2" descr="G:\Departments\EN\Groups\MME\MM\Metallurgy\MEB-Sigma\MAichele\TD18 KEK-SLAC postmortem inspection\Slice B\TD18_KEK-SLAC_B-US-25.t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48000" y="4158000"/>
              <a:ext cx="3600000" cy="2700000"/>
            </a:xfrm>
            <a:prstGeom prst="rect">
              <a:avLst/>
            </a:prstGeom>
            <a:noFill/>
          </p:spPr>
        </p:pic>
      </p:grpSp>
      <p:sp>
        <p:nvSpPr>
          <p:cNvPr id="7" name="Rectangle 6"/>
          <p:cNvSpPr/>
          <p:nvPr/>
        </p:nvSpPr>
        <p:spPr>
          <a:xfrm>
            <a:off x="1295400" y="4038600"/>
            <a:ext cx="990600" cy="7620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6" descr="G:\Departments\EN\Groups\MME\MM\Metallurgy\MEB-Sigma\MAichele\TD18 KEK-SLAC postmortem inspection\Slice B\TD18_KEK-SLAC_B-US-29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1000108"/>
            <a:ext cx="3786182" cy="2839637"/>
          </a:xfrm>
          <a:prstGeom prst="rect">
            <a:avLst/>
          </a:prstGeom>
          <a:noFill/>
        </p:spPr>
      </p:pic>
      <p:pic>
        <p:nvPicPr>
          <p:cNvPr id="9" name="Picture 2" descr="G:\Departments\EN\Groups\MME\MM\Metallurgy\MEB-Sigma\MAichele\TD18 KEK-SLAC postmortem inspection\Slice B\TD18_KEK-SLAC_B-US-30.t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57818" y="3907124"/>
            <a:ext cx="3357586" cy="2518190"/>
          </a:xfrm>
          <a:prstGeom prst="rect">
            <a:avLst/>
          </a:prstGeom>
          <a:noFill/>
        </p:spPr>
      </p:pic>
      <p:cxnSp>
        <p:nvCxnSpPr>
          <p:cNvPr id="11" name="直線矢印コネクタ 10"/>
          <p:cNvCxnSpPr/>
          <p:nvPr/>
        </p:nvCxnSpPr>
        <p:spPr>
          <a:xfrm rot="16200000" flipV="1">
            <a:off x="6572264" y="3286124"/>
            <a:ext cx="1428760" cy="142876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>
            <a:endCxn id="7" idx="3"/>
          </p:cNvCxnSpPr>
          <p:nvPr/>
        </p:nvCxnSpPr>
        <p:spPr>
          <a:xfrm rot="10800000" flipV="1">
            <a:off x="2286000" y="2143116"/>
            <a:ext cx="2928942" cy="2276484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1357290" y="357166"/>
            <a:ext cx="3000396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FF00"/>
                </a:solidFill>
              </a:rPr>
              <a:t>Near iris</a:t>
            </a:r>
          </a:p>
          <a:p>
            <a:pPr algn="ctr"/>
            <a:r>
              <a:rPr kumimoji="1" lang="en-US" altLang="ja-JP" sz="2800" dirty="0" smtClean="0">
                <a:solidFill>
                  <a:srgbClr val="FFFF00"/>
                </a:solidFill>
              </a:rPr>
              <a:t>SEM inspection by CERN on eq. acc structure, TD18#3</a:t>
            </a:r>
            <a:endParaRPr kumimoji="1" lang="ja-JP" altLang="en-US" sz="2800" dirty="0">
              <a:solidFill>
                <a:srgbClr val="FFFF00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500166" y="142852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Markus </a:t>
            </a:r>
            <a:r>
              <a:rPr lang="en-US" b="1" dirty="0" err="1" smtClean="0">
                <a:solidFill>
                  <a:srgbClr val="FF0000"/>
                </a:solidFill>
              </a:rPr>
              <a:t>Aicheler</a:t>
            </a:r>
            <a:r>
              <a:rPr lang="en-US" b="1" dirty="0" smtClean="0">
                <a:solidFill>
                  <a:srgbClr val="FF0000"/>
                </a:solidFill>
              </a:rPr>
              <a:t> 13. Oct. 2010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5286380" y="214290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dirty="0" smtClean="0">
                <a:solidFill>
                  <a:srgbClr val="00B0F0"/>
                </a:solidFill>
              </a:rPr>
              <a:t>放電の痕跡</a:t>
            </a:r>
            <a:endParaRPr kumimoji="1" lang="ja-JP" altLang="en-US" sz="4000" dirty="0">
              <a:solidFill>
                <a:srgbClr val="00B0F0"/>
              </a:solidFill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928662" y="6273225"/>
            <a:ext cx="7215238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 smtClean="0">
                <a:solidFill>
                  <a:srgbClr val="0070C0"/>
                </a:solidFill>
              </a:rPr>
              <a:t>ビーム径アイリス近傍には放電痕多数確認</a:t>
            </a:r>
            <a:endParaRPr kumimoji="1" lang="ja-JP" altLang="en-US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3200</TotalTime>
  <Words>345</Words>
  <Application>Microsoft Office PowerPoint</Application>
  <PresentationFormat>画面に合わせる (4:3)</PresentationFormat>
  <Paragraphs>135</Paragraphs>
  <Slides>11</Slides>
  <Notes>0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3" baseType="lpstr">
      <vt:lpstr>Office テーマ</vt:lpstr>
      <vt:lpstr>KGPlot</vt:lpstr>
      <vt:lpstr>スライド 1</vt:lpstr>
      <vt:lpstr>スライド 2</vt:lpstr>
      <vt:lpstr>加速管パラメータ　Unloaded 100MV/m T18, T24            　   　TD18 Un-damped   　　　　 Heavily damped</vt:lpstr>
      <vt:lpstr>T24           TD24</vt:lpstr>
      <vt:lpstr>Processing whole history</vt:lpstr>
      <vt:lpstr>スライド 6</vt:lpstr>
      <vt:lpstr>放電頻度の比較　及び　変遷</vt:lpstr>
      <vt:lpstr>T24#3 BDR evolution at 252ns normalized 100MV/m</vt:lpstr>
      <vt:lpstr>スライド 9</vt:lpstr>
      <vt:lpstr>スライド 10</vt:lpstr>
      <vt:lpstr>スライド 11</vt:lpstr>
    </vt:vector>
  </TitlesOfParts>
  <Company>KEK Accelerator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Higo</dc:creator>
  <cp:lastModifiedBy>higo</cp:lastModifiedBy>
  <cp:revision>126</cp:revision>
  <dcterms:created xsi:type="dcterms:W3CDTF">2009-08-03T07:56:11Z</dcterms:created>
  <dcterms:modified xsi:type="dcterms:W3CDTF">2011-08-01T15:31:25Z</dcterms:modified>
</cp:coreProperties>
</file>